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523" r:id="rId1"/>
  </p:sldMasterIdLst>
  <p:notesMasterIdLst>
    <p:notesMasterId r:id="rId28"/>
  </p:notesMasterIdLst>
  <p:handoutMasterIdLst>
    <p:handoutMasterId r:id="rId29"/>
  </p:handoutMasterIdLst>
  <p:sldIdLst>
    <p:sldId id="256" r:id="rId2"/>
    <p:sldId id="257" r:id="rId3"/>
    <p:sldId id="317" r:id="rId4"/>
    <p:sldId id="320" r:id="rId5"/>
    <p:sldId id="259" r:id="rId6"/>
    <p:sldId id="278" r:id="rId7"/>
    <p:sldId id="260" r:id="rId8"/>
    <p:sldId id="296" r:id="rId9"/>
    <p:sldId id="298" r:id="rId10"/>
    <p:sldId id="318" r:id="rId11"/>
    <p:sldId id="319" r:id="rId12"/>
    <p:sldId id="263" r:id="rId13"/>
    <p:sldId id="289" r:id="rId14"/>
    <p:sldId id="290" r:id="rId15"/>
    <p:sldId id="291" r:id="rId16"/>
    <p:sldId id="292" r:id="rId17"/>
    <p:sldId id="293" r:id="rId18"/>
    <p:sldId id="294" r:id="rId19"/>
    <p:sldId id="295" r:id="rId20"/>
    <p:sldId id="261" r:id="rId21"/>
    <p:sldId id="306" r:id="rId22"/>
    <p:sldId id="307" r:id="rId23"/>
    <p:sldId id="308" r:id="rId24"/>
    <p:sldId id="311" r:id="rId25"/>
    <p:sldId id="312" r:id="rId26"/>
    <p:sldId id="314" r:id="rId27"/>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81" autoAdjust="0"/>
    <p:restoredTop sz="95332" autoAdjust="0"/>
  </p:normalViewPr>
  <p:slideViewPr>
    <p:cSldViewPr>
      <p:cViewPr>
        <p:scale>
          <a:sx n="61" d="100"/>
          <a:sy n="61" d="100"/>
        </p:scale>
        <p:origin x="2390"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r>
              <a:rPr lang="en-US" smtClean="0"/>
              <a:t>1mmmmmmmmmmm</a:t>
            </a:r>
            <a:endParaRPr lang="en-US" dirty="0"/>
          </a:p>
        </p:txBody>
      </p:sp>
      <p:sp>
        <p:nvSpPr>
          <p:cNvPr id="3" name="Date Placeholder 2"/>
          <p:cNvSpPr>
            <a:spLocks noGrp="1"/>
          </p:cNvSpPr>
          <p:nvPr>
            <p:ph type="dt" sz="quarter" idx="1"/>
          </p:nvPr>
        </p:nvSpPr>
        <p:spPr>
          <a:xfrm>
            <a:off x="4402138" y="0"/>
            <a:ext cx="3368675" cy="504825"/>
          </a:xfrm>
          <a:prstGeom prst="rect">
            <a:avLst/>
          </a:prstGeom>
        </p:spPr>
        <p:txBody>
          <a:bodyPr vert="horz" lIns="91440" tIns="45720" rIns="91440" bIns="45720" rtlCol="0"/>
          <a:lstStyle>
            <a:lvl1pPr algn="r">
              <a:defRPr sz="1200"/>
            </a:lvl1pPr>
          </a:lstStyle>
          <a:p>
            <a:fld id="{D8DC8B0C-075A-4FD3-957B-9EA1625287BB}" type="datetime1">
              <a:rPr lang="en-US" smtClean="0"/>
              <a:t>7/30/2022</a:t>
            </a:fld>
            <a:endParaRPr lang="en-US" dirty="0"/>
          </a:p>
        </p:txBody>
      </p:sp>
      <p:sp>
        <p:nvSpPr>
          <p:cNvPr id="4" name="Footer Placeholder 3"/>
          <p:cNvSpPr>
            <a:spLocks noGrp="1"/>
          </p:cNvSpPr>
          <p:nvPr>
            <p:ph type="ftr" sz="quarter" idx="2"/>
          </p:nvPr>
        </p:nvSpPr>
        <p:spPr>
          <a:xfrm>
            <a:off x="0" y="9553575"/>
            <a:ext cx="3368675" cy="504825"/>
          </a:xfrm>
          <a:prstGeom prst="rect">
            <a:avLst/>
          </a:prstGeom>
        </p:spPr>
        <p:txBody>
          <a:bodyPr vert="horz" lIns="91440" tIns="45720" rIns="91440" bIns="45720" rtlCol="0" anchor="b"/>
          <a:lstStyle>
            <a:lvl1pPr algn="l">
              <a:defRPr sz="1200"/>
            </a:lvl1pPr>
          </a:lstStyle>
          <a:p>
            <a:r>
              <a:rPr lang="en-US" smtClean="0"/>
              <a:t>1</a:t>
            </a:r>
            <a:endParaRPr lang="en-US" dirty="0"/>
          </a:p>
        </p:txBody>
      </p:sp>
      <p:sp>
        <p:nvSpPr>
          <p:cNvPr id="5" name="Slide Number Placeholder 4"/>
          <p:cNvSpPr>
            <a:spLocks noGrp="1"/>
          </p:cNvSpPr>
          <p:nvPr>
            <p:ph type="sldNum" sz="quarter" idx="3"/>
          </p:nvPr>
        </p:nvSpPr>
        <p:spPr>
          <a:xfrm>
            <a:off x="4402138" y="9553575"/>
            <a:ext cx="3368675" cy="504825"/>
          </a:xfrm>
          <a:prstGeom prst="rect">
            <a:avLst/>
          </a:prstGeom>
        </p:spPr>
        <p:txBody>
          <a:bodyPr vert="horz" lIns="91440" tIns="45720" rIns="91440" bIns="45720" rtlCol="0" anchor="b"/>
          <a:lstStyle>
            <a:lvl1pPr algn="r">
              <a:defRPr sz="1200"/>
            </a:lvl1pPr>
          </a:lstStyle>
          <a:p>
            <a:fld id="{845A1EAD-DCF9-436A-9A28-928A093DB542}" type="slidenum">
              <a:rPr lang="en-US" smtClean="0"/>
              <a:t>‹#›</a:t>
            </a:fld>
            <a:endParaRPr lang="en-US" dirty="0"/>
          </a:p>
        </p:txBody>
      </p:sp>
    </p:spTree>
    <p:extLst>
      <p:ext uri="{BB962C8B-B14F-4D97-AF65-F5344CB8AC3E}">
        <p14:creationId xmlns:p14="http://schemas.microsoft.com/office/powerpoint/2010/main" val="396749338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r>
              <a:rPr lang="en-US" smtClean="0"/>
              <a:t>1mmmmmmmmmmm</a:t>
            </a:r>
            <a:endParaRPr lang="en-US" dirty="0"/>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B6EA20D2-926C-4C6A-B797-D7AD75A8FA41}" type="datetime1">
              <a:rPr lang="en-US" smtClean="0"/>
              <a:t>7/30/2022</a:t>
            </a:fld>
            <a:endParaRPr lang="en-US" dirty="0"/>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r>
              <a:rPr lang="en-US" smtClean="0"/>
              <a:t>1</a:t>
            </a:r>
            <a:endParaRPr lang="en-US" dirty="0"/>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34845D79-624E-48A0-9BAD-4CAAC9729629}" type="slidenum">
              <a:rPr lang="en-US" smtClean="0"/>
              <a:t>‹#›</a:t>
            </a:fld>
            <a:endParaRPr lang="en-US" dirty="0"/>
          </a:p>
        </p:txBody>
      </p:sp>
    </p:spTree>
    <p:extLst>
      <p:ext uri="{BB962C8B-B14F-4D97-AF65-F5344CB8AC3E}">
        <p14:creationId xmlns:p14="http://schemas.microsoft.com/office/powerpoint/2010/main" val="349011768"/>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025" y="9387840"/>
            <a:ext cx="7770376" cy="670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1" y="9290330"/>
            <a:ext cx="7770376" cy="938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99516" y="1113130"/>
            <a:ext cx="6412230" cy="5230368"/>
          </a:xfrm>
        </p:spPr>
        <p:txBody>
          <a:bodyPr anchor="b">
            <a:normAutofit/>
          </a:bodyPr>
          <a:lstStyle>
            <a:lvl1pPr algn="l">
              <a:lnSpc>
                <a:spcPct val="85000"/>
              </a:lnSpc>
              <a:defRPr sz="6800" spc="-43"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01282" y="6534911"/>
            <a:ext cx="6412230" cy="1676400"/>
          </a:xfrm>
        </p:spPr>
        <p:txBody>
          <a:bodyPr lIns="91440" rIns="91440">
            <a:normAutofit/>
          </a:bodyPr>
          <a:lstStyle>
            <a:lvl1pPr marL="0" indent="0" algn="l">
              <a:buNone/>
              <a:defRPr sz="2040" cap="all" spc="170" baseline="0">
                <a:solidFill>
                  <a:schemeClr val="tx2"/>
                </a:solidFill>
                <a:latin typeface="+mj-lt"/>
              </a:defRPr>
            </a:lvl1pPr>
            <a:lvl2pPr marL="388620" indent="0" algn="ctr">
              <a:buNone/>
              <a:defRPr sz="2040"/>
            </a:lvl2pPr>
            <a:lvl3pPr marL="777240" indent="0" algn="ctr">
              <a:buNone/>
              <a:defRPr sz="2040"/>
            </a:lvl3pPr>
            <a:lvl4pPr marL="1165860" indent="0" algn="ctr">
              <a:buNone/>
              <a:defRPr sz="1700"/>
            </a:lvl4pPr>
            <a:lvl5pPr marL="1554480" indent="0" algn="ctr">
              <a:buNone/>
              <a:defRPr sz="1700"/>
            </a:lvl5pPr>
            <a:lvl6pPr marL="1943100" indent="0" algn="ctr">
              <a:buNone/>
              <a:defRPr sz="1700"/>
            </a:lvl6pPr>
            <a:lvl7pPr marL="2331720" indent="0" algn="ctr">
              <a:buNone/>
              <a:defRPr sz="1700"/>
            </a:lvl7pPr>
            <a:lvl8pPr marL="2720340" indent="0" algn="ctr">
              <a:buNone/>
              <a:defRPr sz="1700"/>
            </a:lvl8pPr>
            <a:lvl9pPr marL="3108960" indent="0" algn="ctr">
              <a:buNone/>
              <a:defRPr sz="17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DC011F-DA8A-4876-8113-53433972AB30}" type="datetime1">
              <a:rPr lang="en-US" smtClean="0"/>
              <a:t>7/30/2022</a:t>
            </a:fld>
            <a:endParaRPr lang="en-US" dirty="0"/>
          </a:p>
        </p:txBody>
      </p:sp>
      <p:sp>
        <p:nvSpPr>
          <p:cNvPr id="5" name="Footer Placeholder 4"/>
          <p:cNvSpPr>
            <a:spLocks noGrp="1"/>
          </p:cNvSpPr>
          <p:nvPr>
            <p:ph type="ftr" sz="quarter" idx="11"/>
          </p:nvPr>
        </p:nvSpPr>
        <p:spPr/>
        <p:txBody>
          <a:bodyPr/>
          <a:lstStyle/>
          <a:p>
            <a:r>
              <a:rPr lang="en-US" smtClean="0"/>
              <a:t>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cxnSp>
        <p:nvCxnSpPr>
          <p:cNvPr id="9" name="Straight Connector 8"/>
          <p:cNvCxnSpPr/>
          <p:nvPr/>
        </p:nvCxnSpPr>
        <p:spPr>
          <a:xfrm>
            <a:off x="769882" y="6370320"/>
            <a:ext cx="62956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60285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AB2A86-E79C-495E-89B1-59EF5FAB26A3}" type="datetime1">
              <a:rPr lang="en-US" smtClean="0"/>
              <a:t>7/30/2022</a:t>
            </a:fld>
            <a:endParaRPr lang="en-US" dirty="0"/>
          </a:p>
        </p:txBody>
      </p:sp>
      <p:sp>
        <p:nvSpPr>
          <p:cNvPr id="5" name="Footer Placeholder 4"/>
          <p:cNvSpPr>
            <a:spLocks noGrp="1"/>
          </p:cNvSpPr>
          <p:nvPr>
            <p:ph type="ftr" sz="quarter" idx="11"/>
          </p:nvPr>
        </p:nvSpPr>
        <p:spPr/>
        <p:txBody>
          <a:bodyPr/>
          <a:lstStyle/>
          <a:p>
            <a:r>
              <a:rPr lang="en-US" smtClean="0"/>
              <a:t>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37326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025" y="9387840"/>
            <a:ext cx="7770376" cy="670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1" y="9290330"/>
            <a:ext cx="7770376" cy="938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562124" y="604710"/>
            <a:ext cx="1675924" cy="84478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604710"/>
            <a:ext cx="4930616" cy="844785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55C52C-FAF0-488F-855B-D501C3A3C1A4}" type="datetime1">
              <a:rPr lang="en-US" smtClean="0"/>
              <a:t>7/30/2022</a:t>
            </a:fld>
            <a:endParaRPr lang="en-US" dirty="0"/>
          </a:p>
        </p:txBody>
      </p:sp>
      <p:sp>
        <p:nvSpPr>
          <p:cNvPr id="5" name="Footer Placeholder 4"/>
          <p:cNvSpPr>
            <a:spLocks noGrp="1"/>
          </p:cNvSpPr>
          <p:nvPr>
            <p:ph type="ftr" sz="quarter" idx="11"/>
          </p:nvPr>
        </p:nvSpPr>
        <p:spPr/>
        <p:txBody>
          <a:bodyPr/>
          <a:lstStyle/>
          <a:p>
            <a:r>
              <a:rPr lang="en-US" smtClean="0"/>
              <a:t>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80529470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1D67A1-D993-42EB-BBF9-F47B86D1E8DD}" type="datetime1">
              <a:rPr lang="en-US" smtClean="0"/>
              <a:t>7/30/2022</a:t>
            </a:fld>
            <a:endParaRPr lang="en-US" dirty="0"/>
          </a:p>
        </p:txBody>
      </p:sp>
      <p:sp>
        <p:nvSpPr>
          <p:cNvPr id="5" name="Footer Placeholder 4"/>
          <p:cNvSpPr>
            <a:spLocks noGrp="1"/>
          </p:cNvSpPr>
          <p:nvPr>
            <p:ph type="ftr" sz="quarter" idx="11"/>
          </p:nvPr>
        </p:nvSpPr>
        <p:spPr/>
        <p:txBody>
          <a:bodyPr/>
          <a:lstStyle/>
          <a:p>
            <a:r>
              <a:rPr lang="en-US" smtClean="0"/>
              <a:t>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41224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025" y="9387840"/>
            <a:ext cx="7770376" cy="670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1" y="9290330"/>
            <a:ext cx="7770376" cy="938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9516" y="1113130"/>
            <a:ext cx="6412230" cy="5230368"/>
          </a:xfrm>
        </p:spPr>
        <p:txBody>
          <a:bodyPr anchor="b" anchorCtr="0">
            <a:normAutofit/>
          </a:bodyPr>
          <a:lstStyle>
            <a:lvl1pPr>
              <a:lnSpc>
                <a:spcPct val="85000"/>
              </a:lnSpc>
              <a:defRPr sz="68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516" y="6531254"/>
            <a:ext cx="6412230" cy="1676400"/>
          </a:xfrm>
        </p:spPr>
        <p:txBody>
          <a:bodyPr lIns="91440" rIns="91440" anchor="t" anchorCtr="0">
            <a:normAutofit/>
          </a:bodyPr>
          <a:lstStyle>
            <a:lvl1pPr marL="0" indent="0">
              <a:buNone/>
              <a:defRPr sz="2040" cap="all" spc="170" baseline="0">
                <a:solidFill>
                  <a:schemeClr val="tx2"/>
                </a:solidFill>
                <a:latin typeface="+mj-lt"/>
              </a:defRPr>
            </a:lvl1pPr>
            <a:lvl2pPr marL="388620" indent="0">
              <a:buNone/>
              <a:defRPr sz="153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778537-870D-4E07-A37B-5289C50A6FC4}" type="datetime1">
              <a:rPr lang="en-US" smtClean="0"/>
              <a:t>7/30/2022</a:t>
            </a:fld>
            <a:endParaRPr lang="en-US" dirty="0"/>
          </a:p>
        </p:txBody>
      </p:sp>
      <p:sp>
        <p:nvSpPr>
          <p:cNvPr id="5" name="Footer Placeholder 4"/>
          <p:cNvSpPr>
            <a:spLocks noGrp="1"/>
          </p:cNvSpPr>
          <p:nvPr>
            <p:ph type="ftr" sz="quarter" idx="11"/>
          </p:nvPr>
        </p:nvSpPr>
        <p:spPr/>
        <p:txBody>
          <a:bodyPr/>
          <a:lstStyle/>
          <a:p>
            <a:r>
              <a:rPr lang="en-US" smtClean="0"/>
              <a:t>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cxnSp>
        <p:nvCxnSpPr>
          <p:cNvPr id="9" name="Straight Connector 8"/>
          <p:cNvCxnSpPr/>
          <p:nvPr/>
        </p:nvCxnSpPr>
        <p:spPr>
          <a:xfrm>
            <a:off x="769882" y="6370320"/>
            <a:ext cx="62956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80262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99516" y="420353"/>
            <a:ext cx="6412230" cy="212777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9516" y="2707077"/>
            <a:ext cx="3147822" cy="59009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63924" y="2707078"/>
            <a:ext cx="3147822" cy="59009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F41319-691A-49A5-8AF3-9094016670F0}" type="datetime1">
              <a:rPr lang="en-US" smtClean="0"/>
              <a:t>7/30/2022</a:t>
            </a:fld>
            <a:endParaRPr lang="en-US" dirty="0"/>
          </a:p>
        </p:txBody>
      </p:sp>
      <p:sp>
        <p:nvSpPr>
          <p:cNvPr id="6" name="Footer Placeholder 5"/>
          <p:cNvSpPr>
            <a:spLocks noGrp="1"/>
          </p:cNvSpPr>
          <p:nvPr>
            <p:ph type="ftr" sz="quarter" idx="11"/>
          </p:nvPr>
        </p:nvSpPr>
        <p:spPr/>
        <p:txBody>
          <a:bodyPr/>
          <a:lstStyle/>
          <a:p>
            <a:r>
              <a:rPr lang="en-US" smtClean="0"/>
              <a:t>1</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97585765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99516" y="420353"/>
            <a:ext cx="6412230" cy="21277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9516" y="2707543"/>
            <a:ext cx="3147822" cy="1079880"/>
          </a:xfrm>
        </p:spPr>
        <p:txBody>
          <a:bodyPr lIns="91440" rIns="91440" anchor="ctr">
            <a:normAutofit/>
          </a:bodyPr>
          <a:lstStyle>
            <a:lvl1pPr marL="0" indent="0">
              <a:buNone/>
              <a:defRPr sz="1700" b="0" cap="all" baseline="0">
                <a:solidFill>
                  <a:schemeClr val="tx2"/>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Edit Master text styles</a:t>
            </a:r>
          </a:p>
        </p:txBody>
      </p:sp>
      <p:sp>
        <p:nvSpPr>
          <p:cNvPr id="4" name="Content Placeholder 3"/>
          <p:cNvSpPr>
            <a:spLocks noGrp="1"/>
          </p:cNvSpPr>
          <p:nvPr>
            <p:ph sz="half" idx="2"/>
          </p:nvPr>
        </p:nvSpPr>
        <p:spPr>
          <a:xfrm>
            <a:off x="699516" y="3787423"/>
            <a:ext cx="3147822" cy="49546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63924" y="2707543"/>
            <a:ext cx="3147822" cy="1079880"/>
          </a:xfrm>
        </p:spPr>
        <p:txBody>
          <a:bodyPr lIns="91440" rIns="91440" anchor="ctr">
            <a:normAutofit/>
          </a:bodyPr>
          <a:lstStyle>
            <a:lvl1pPr marL="0" indent="0">
              <a:buNone/>
              <a:defRPr sz="1700" b="0" cap="all" baseline="0">
                <a:solidFill>
                  <a:schemeClr val="tx2"/>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Edit Master text styles</a:t>
            </a:r>
          </a:p>
        </p:txBody>
      </p:sp>
      <p:sp>
        <p:nvSpPr>
          <p:cNvPr id="6" name="Content Placeholder 5"/>
          <p:cNvSpPr>
            <a:spLocks noGrp="1"/>
          </p:cNvSpPr>
          <p:nvPr>
            <p:ph sz="quarter" idx="4"/>
          </p:nvPr>
        </p:nvSpPr>
        <p:spPr>
          <a:xfrm>
            <a:off x="3963924" y="3787423"/>
            <a:ext cx="3147822" cy="49546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B08C0E-19B3-40DB-8E1F-C90BE97D3213}" type="datetime1">
              <a:rPr lang="en-US" smtClean="0"/>
              <a:t>7/30/2022</a:t>
            </a:fld>
            <a:endParaRPr lang="en-US" dirty="0"/>
          </a:p>
        </p:txBody>
      </p:sp>
      <p:sp>
        <p:nvSpPr>
          <p:cNvPr id="8" name="Footer Placeholder 7"/>
          <p:cNvSpPr>
            <a:spLocks noGrp="1"/>
          </p:cNvSpPr>
          <p:nvPr>
            <p:ph type="ftr" sz="quarter" idx="11"/>
          </p:nvPr>
        </p:nvSpPr>
        <p:spPr/>
        <p:txBody>
          <a:bodyPr/>
          <a:lstStyle/>
          <a:p>
            <a:r>
              <a:rPr lang="en-US" smtClean="0"/>
              <a:t>1</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7049697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B4122F-65BE-4BE9-B71A-2A935386F6EF}" type="datetime1">
              <a:rPr lang="en-US" smtClean="0"/>
              <a:t>7/30/2022</a:t>
            </a:fld>
            <a:endParaRPr lang="en-US" dirty="0"/>
          </a:p>
        </p:txBody>
      </p:sp>
      <p:sp>
        <p:nvSpPr>
          <p:cNvPr id="4" name="Footer Placeholder 3"/>
          <p:cNvSpPr>
            <a:spLocks noGrp="1"/>
          </p:cNvSpPr>
          <p:nvPr>
            <p:ph type="ftr" sz="quarter" idx="11"/>
          </p:nvPr>
        </p:nvSpPr>
        <p:spPr/>
        <p:txBody>
          <a:bodyPr/>
          <a:lstStyle/>
          <a:p>
            <a:r>
              <a:rPr lang="en-US" smtClean="0"/>
              <a:t>1</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966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025" y="9387840"/>
            <a:ext cx="7770376" cy="670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1" y="9290330"/>
            <a:ext cx="7770376" cy="938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A1FE146-FE74-4849-A81A-92B81D14411F}" type="datetime1">
              <a:rPr lang="en-US" smtClean="0"/>
              <a:t>7/30/2022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1</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69297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2" y="0"/>
            <a:ext cx="2582379"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575545" y="0"/>
            <a:ext cx="40805" cy="1005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91465" y="871727"/>
            <a:ext cx="2040255" cy="3352800"/>
          </a:xfrm>
        </p:spPr>
        <p:txBody>
          <a:bodyPr anchor="b">
            <a:normAutofit/>
          </a:bodyPr>
          <a:lstStyle>
            <a:lvl1pPr>
              <a:defRPr sz="306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60383" y="1072896"/>
            <a:ext cx="4138803" cy="771144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91465" y="4291584"/>
            <a:ext cx="2040255" cy="4956049"/>
          </a:xfrm>
        </p:spPr>
        <p:txBody>
          <a:bodyPr lIns="91440" rIns="91440">
            <a:normAutofit/>
          </a:bodyPr>
          <a:lstStyle>
            <a:lvl1pPr marL="0" indent="0">
              <a:buNone/>
              <a:defRPr sz="1275">
                <a:solidFill>
                  <a:srgbClr val="FFFFFF"/>
                </a:solidFill>
              </a:defRPr>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smtClean="0"/>
              <a:t>Edit Master text styles</a:t>
            </a:r>
          </a:p>
        </p:txBody>
      </p:sp>
      <p:sp>
        <p:nvSpPr>
          <p:cNvPr id="5" name="Date Placeholder 4"/>
          <p:cNvSpPr>
            <a:spLocks noGrp="1"/>
          </p:cNvSpPr>
          <p:nvPr>
            <p:ph type="dt" sz="half" idx="10"/>
          </p:nvPr>
        </p:nvSpPr>
        <p:spPr>
          <a:xfrm>
            <a:off x="296764" y="9474353"/>
            <a:ext cx="1669301" cy="535517"/>
          </a:xfrm>
        </p:spPr>
        <p:txBody>
          <a:bodyPr/>
          <a:lstStyle>
            <a:lvl1pPr algn="l">
              <a:defRPr/>
            </a:lvl1pPr>
          </a:lstStyle>
          <a:p>
            <a:fld id="{6D0A6788-9C18-4D80-8DF7-EE7485732BB0}" type="datetime1">
              <a:rPr lang="en-US" smtClean="0"/>
              <a:t>7/30/2022</a:t>
            </a:fld>
            <a:endParaRPr lang="en-US" dirty="0"/>
          </a:p>
        </p:txBody>
      </p:sp>
      <p:sp>
        <p:nvSpPr>
          <p:cNvPr id="6" name="Footer Placeholder 5"/>
          <p:cNvSpPr>
            <a:spLocks noGrp="1"/>
          </p:cNvSpPr>
          <p:nvPr>
            <p:ph type="ftr" sz="quarter" idx="11"/>
          </p:nvPr>
        </p:nvSpPr>
        <p:spPr>
          <a:xfrm>
            <a:off x="3060382" y="9474353"/>
            <a:ext cx="2963228" cy="535517"/>
          </a:xfrm>
        </p:spPr>
        <p:txBody>
          <a:bodyPr/>
          <a:lstStyle>
            <a:lvl1pPr algn="l">
              <a:defRPr>
                <a:solidFill>
                  <a:schemeClr val="tx2"/>
                </a:solidFill>
              </a:defRPr>
            </a:lvl1pPr>
          </a:lstStyle>
          <a:p>
            <a:r>
              <a:rPr lang="en-US" smtClean="0"/>
              <a:t>1</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272090785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7264400"/>
            <a:ext cx="7770376" cy="279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 y="7208778"/>
            <a:ext cx="7770376" cy="938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9516" y="7443216"/>
            <a:ext cx="6447449" cy="1207008"/>
          </a:xfrm>
        </p:spPr>
        <p:txBody>
          <a:bodyPr tIns="0" bIns="0" anchor="b">
            <a:noAutofit/>
          </a:bodyPr>
          <a:lstStyle>
            <a:lvl1pPr>
              <a:defRPr sz="306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 y="0"/>
            <a:ext cx="7772391" cy="7208778"/>
          </a:xfrm>
          <a:solidFill>
            <a:schemeClr val="bg2">
              <a:lumMod val="90000"/>
            </a:schemeClr>
          </a:solidFill>
        </p:spPr>
        <p:txBody>
          <a:bodyPr lIns="457200" tIns="457200"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699516" y="8663635"/>
            <a:ext cx="6451092" cy="871728"/>
          </a:xfrm>
        </p:spPr>
        <p:txBody>
          <a:bodyPr lIns="91440" tIns="0" rIns="91440" bIns="0">
            <a:normAutofit/>
          </a:bodyPr>
          <a:lstStyle>
            <a:lvl1pPr marL="0" indent="0">
              <a:spcBef>
                <a:spcPts val="0"/>
              </a:spcBef>
              <a:spcAft>
                <a:spcPts val="510"/>
              </a:spcAft>
              <a:buNone/>
              <a:defRPr sz="1275">
                <a:solidFill>
                  <a:srgbClr val="FFFFFF"/>
                </a:solidFill>
              </a:defRPr>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smtClean="0"/>
              <a:t>Edit Master text styles</a:t>
            </a:r>
          </a:p>
        </p:txBody>
      </p:sp>
      <p:sp>
        <p:nvSpPr>
          <p:cNvPr id="5" name="Date Placeholder 4"/>
          <p:cNvSpPr>
            <a:spLocks noGrp="1"/>
          </p:cNvSpPr>
          <p:nvPr>
            <p:ph type="dt" sz="half" idx="10"/>
          </p:nvPr>
        </p:nvSpPr>
        <p:spPr/>
        <p:txBody>
          <a:bodyPr/>
          <a:lstStyle/>
          <a:p>
            <a:fld id="{DDD3F4ED-46FB-47E5-B461-2B488614A0A6}" type="datetime1">
              <a:rPr lang="en-US" smtClean="0"/>
              <a:t>7/30/2022</a:t>
            </a:fld>
            <a:endParaRPr lang="en-US" dirty="0"/>
          </a:p>
        </p:txBody>
      </p:sp>
      <p:sp>
        <p:nvSpPr>
          <p:cNvPr id="6" name="Footer Placeholder 5"/>
          <p:cNvSpPr>
            <a:spLocks noGrp="1"/>
          </p:cNvSpPr>
          <p:nvPr>
            <p:ph type="ftr" sz="quarter" idx="11"/>
          </p:nvPr>
        </p:nvSpPr>
        <p:spPr/>
        <p:txBody>
          <a:bodyPr/>
          <a:lstStyle/>
          <a:p>
            <a:r>
              <a:rPr lang="en-US" smtClean="0"/>
              <a:t>1</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33696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9387840"/>
            <a:ext cx="7772401" cy="670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9290329"/>
            <a:ext cx="7772401" cy="96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99516" y="420353"/>
            <a:ext cx="6412230" cy="212777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9515" y="2707077"/>
            <a:ext cx="6412231" cy="5900928"/>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9517" y="9474353"/>
            <a:ext cx="1576073" cy="535517"/>
          </a:xfrm>
          <a:prstGeom prst="rect">
            <a:avLst/>
          </a:prstGeom>
        </p:spPr>
        <p:txBody>
          <a:bodyPr vert="horz" lIns="91440" tIns="45720" rIns="91440" bIns="45720" rtlCol="0" anchor="ctr"/>
          <a:lstStyle>
            <a:lvl1pPr algn="l">
              <a:defRPr sz="765">
                <a:solidFill>
                  <a:srgbClr val="FFFFFF"/>
                </a:solidFill>
              </a:defRPr>
            </a:lvl1pPr>
          </a:lstStyle>
          <a:p>
            <a:fld id="{BBC8D80D-0D16-44DE-B3E9-E090AFB58C52}" type="datetime1">
              <a:rPr lang="en-US" smtClean="0"/>
              <a:t>7/30/2022</a:t>
            </a:fld>
            <a:endParaRPr lang="en-US" dirty="0"/>
          </a:p>
        </p:txBody>
      </p:sp>
      <p:sp>
        <p:nvSpPr>
          <p:cNvPr id="5" name="Footer Placeholder 4"/>
          <p:cNvSpPr>
            <a:spLocks noGrp="1"/>
          </p:cNvSpPr>
          <p:nvPr>
            <p:ph type="ftr" sz="quarter" idx="3"/>
          </p:nvPr>
        </p:nvSpPr>
        <p:spPr>
          <a:xfrm>
            <a:off x="2349943" y="9474353"/>
            <a:ext cx="3074538" cy="535517"/>
          </a:xfrm>
          <a:prstGeom prst="rect">
            <a:avLst/>
          </a:prstGeom>
        </p:spPr>
        <p:txBody>
          <a:bodyPr vert="horz" lIns="91440" tIns="45720" rIns="91440" bIns="45720" rtlCol="0" anchor="ctr"/>
          <a:lstStyle>
            <a:lvl1pPr algn="ctr">
              <a:defRPr sz="765" cap="all" baseline="0">
                <a:solidFill>
                  <a:srgbClr val="FFFFFF"/>
                </a:solidFill>
              </a:defRPr>
            </a:lvl1pPr>
          </a:lstStyle>
          <a:p>
            <a:r>
              <a:rPr lang="en-US" smtClean="0"/>
              <a:t>1</a:t>
            </a:r>
            <a:endParaRPr lang="en-US" dirty="0"/>
          </a:p>
        </p:txBody>
      </p:sp>
      <p:sp>
        <p:nvSpPr>
          <p:cNvPr id="6" name="Slide Number Placeholder 5"/>
          <p:cNvSpPr>
            <a:spLocks noGrp="1"/>
          </p:cNvSpPr>
          <p:nvPr>
            <p:ph type="sldNum" sz="quarter" idx="4"/>
          </p:nvPr>
        </p:nvSpPr>
        <p:spPr>
          <a:xfrm>
            <a:off x="6311543" y="9474353"/>
            <a:ext cx="836416" cy="535517"/>
          </a:xfrm>
          <a:prstGeom prst="rect">
            <a:avLst/>
          </a:prstGeom>
        </p:spPr>
        <p:txBody>
          <a:bodyPr vert="horz" lIns="91440" tIns="45720" rIns="91440" bIns="45720" rtlCol="0" anchor="ctr"/>
          <a:lstStyle>
            <a:lvl1pPr algn="r">
              <a:defRPr sz="893">
                <a:solidFill>
                  <a:srgbClr val="FFFFFF"/>
                </a:solidFill>
              </a:defRPr>
            </a:lvl1pPr>
          </a:lstStyle>
          <a:p>
            <a:fld id="{B6F15528-21DE-4FAA-801E-634DDDAF4B2B}" type="slidenum">
              <a:rPr lang="en-US" smtClean="0"/>
              <a:t>‹#›</a:t>
            </a:fld>
            <a:endParaRPr lang="en-US" dirty="0"/>
          </a:p>
        </p:txBody>
      </p:sp>
      <p:cxnSp>
        <p:nvCxnSpPr>
          <p:cNvPr id="10" name="Straight Connector 9"/>
          <p:cNvCxnSpPr/>
          <p:nvPr/>
        </p:nvCxnSpPr>
        <p:spPr>
          <a:xfrm>
            <a:off x="760877" y="2548839"/>
            <a:ext cx="63539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034723"/>
      </p:ext>
    </p:extLst>
  </p:cSld>
  <p:clrMap bg1="lt1" tx1="dk1" bg2="lt2" tx2="dk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p:hf sldNum="0" hdr="0" ftr="0" dt="0"/>
  <p:txStyles>
    <p:titleStyle>
      <a:lvl1pPr algn="l" defTabSz="777240" rtl="0" eaLnBrk="1" latinLnBrk="0" hangingPunct="1">
        <a:lnSpc>
          <a:spcPct val="85000"/>
        </a:lnSpc>
        <a:spcBef>
          <a:spcPct val="0"/>
        </a:spcBef>
        <a:buNone/>
        <a:defRPr sz="4080" kern="1200" spc="-43" baseline="0">
          <a:solidFill>
            <a:schemeClr val="tx1">
              <a:lumMod val="75000"/>
              <a:lumOff val="25000"/>
            </a:schemeClr>
          </a:solidFill>
          <a:latin typeface="+mj-lt"/>
          <a:ea typeface="+mj-ea"/>
          <a:cs typeface="+mj-cs"/>
        </a:defRPr>
      </a:lvl1pPr>
    </p:titleStyle>
    <p:bodyStyle>
      <a:lvl1pPr marL="77724" indent="-77724" algn="l" defTabSz="777240" rtl="0" eaLnBrk="1" latinLnBrk="0" hangingPunct="1">
        <a:lnSpc>
          <a:spcPct val="90000"/>
        </a:lnSpc>
        <a:spcBef>
          <a:spcPts val="1020"/>
        </a:spcBef>
        <a:spcAft>
          <a:spcPts val="170"/>
        </a:spcAft>
        <a:buClr>
          <a:schemeClr val="accent1"/>
        </a:buClr>
        <a:buSzPct val="100000"/>
        <a:buFont typeface="Calibri" panose="020F0502020204030204" pitchFamily="34" charset="0"/>
        <a:buChar char=" "/>
        <a:defRPr sz="1700" kern="1200">
          <a:solidFill>
            <a:schemeClr val="tx1">
              <a:lumMod val="75000"/>
              <a:lumOff val="25000"/>
            </a:schemeClr>
          </a:solidFill>
          <a:latin typeface="+mn-lt"/>
          <a:ea typeface="+mn-ea"/>
          <a:cs typeface="+mn-cs"/>
        </a:defRPr>
      </a:lvl1pPr>
      <a:lvl2pPr marL="326441" indent="-155448" algn="l" defTabSz="777240" rtl="0" eaLnBrk="1" latinLnBrk="0" hangingPunct="1">
        <a:lnSpc>
          <a:spcPct val="90000"/>
        </a:lnSpc>
        <a:spcBef>
          <a:spcPts val="170"/>
        </a:spcBef>
        <a:spcAft>
          <a:spcPts val="340"/>
        </a:spcAft>
        <a:buClr>
          <a:schemeClr val="accent1"/>
        </a:buClr>
        <a:buFont typeface="Calibri" pitchFamily="34" charset="0"/>
        <a:buChar char="◦"/>
        <a:defRPr sz="1530" kern="1200">
          <a:solidFill>
            <a:schemeClr val="tx1">
              <a:lumMod val="75000"/>
              <a:lumOff val="25000"/>
            </a:schemeClr>
          </a:solidFill>
          <a:latin typeface="+mn-lt"/>
          <a:ea typeface="+mn-ea"/>
          <a:cs typeface="+mn-cs"/>
        </a:defRPr>
      </a:lvl2pPr>
      <a:lvl3pPr marL="481889" indent="-155448"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3pPr>
      <a:lvl4pPr marL="637337" indent="-155448"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4pPr>
      <a:lvl5pPr marL="792785" indent="-155448"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5pPr>
      <a:lvl6pPr marL="935000" indent="-194310"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6pPr>
      <a:lvl7pPr marL="1105000" indent="-194310"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7pPr>
      <a:lvl8pPr marL="1275000" indent="-194310"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8pPr>
      <a:lvl9pPr marL="1445000" indent="-194310"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eg"/><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jpg"/><Relationship Id="rId15" Type="http://schemas.openxmlformats.org/officeDocument/2006/relationships/image" Target="../media/image20.jpe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MedFSjYOmKY" TargetMode="External"/><Relationship Id="rId2" Type="http://schemas.openxmlformats.org/officeDocument/2006/relationships/hyperlink" Target="http://www.natalibeauty.ge/ge/gallery/78" TargetMode="Externa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qe.ge/res/docs/79753.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0" name="Rectangle 5"/>
          <p:cNvSpPr>
            <a:spLocks noChangeArrowheads="1"/>
          </p:cNvSpPr>
          <p:nvPr/>
        </p:nvSpPr>
        <p:spPr bwMode="auto">
          <a:xfrm>
            <a:off x="228600" y="8828512"/>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0420"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0"/>
            <a:ext cx="2971800" cy="179127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6"/>
          <p:cNvSpPr>
            <a:spLocks noChangeArrowheads="1"/>
          </p:cNvSpPr>
          <p:nvPr/>
        </p:nvSpPr>
        <p:spPr bwMode="auto">
          <a:xfrm>
            <a:off x="2590800" y="9426951"/>
            <a:ext cx="335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1pPr>
            <a:lvl2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2pPr>
            <a:lvl3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3pPr>
            <a:lvl4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4pPr>
            <a:lvl5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5pPr>
            <a:lvl6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6pPr>
            <a:lvl7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7pPr>
            <a:lvl8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8pPr>
            <a:lvl9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076575" algn="ctr"/>
                <a:tab pos="6153150" algn="r"/>
              </a:tabLst>
            </a:pPr>
            <a:r>
              <a:rPr lang="en-US" altLang="en-US" sz="1400" dirty="0" smtClean="0">
                <a:latin typeface="Sylfaen" panose="010A0502050306030303" pitchFamily="18" charset="0"/>
                <a:ea typeface="Times New Roman" panose="02020603050405020304" pitchFamily="18" charset="0"/>
                <a:cs typeface="Times New Roman" panose="02020603050405020304" pitchFamily="18" charset="0"/>
              </a:rPr>
              <a:t>NATALI ACADEMY</a:t>
            </a:r>
            <a:r>
              <a:rPr kumimoji="0" lang="ka-GE" altLang="en-US" sz="1400" b="0" i="0" u="none" strike="noStrike" cap="none" normalizeH="0" baseline="0" dirty="0" smtClean="0">
                <a:ln>
                  <a:noFill/>
                </a:ln>
                <a:solidFill>
                  <a:schemeClr val="tx1"/>
                </a:solidFill>
                <a:effectLst/>
                <a:latin typeface="Sylfaen" panose="010A0502050306030303" pitchFamily="18" charset="0"/>
                <a:ea typeface="Times New Roman" panose="02020603050405020304" pitchFamily="18" charset="0"/>
                <a:cs typeface="Times New Roman" panose="02020603050405020304" pitchFamily="18" charset="0"/>
              </a:rPr>
              <a:t>, კატალოგი </a:t>
            </a:r>
            <a:r>
              <a:rPr kumimoji="0" lang="ka-GE" altLang="en-US" sz="1400" b="0" i="0" u="none" strike="noStrike" cap="none" normalizeH="0" baseline="0" dirty="0" smtClean="0">
                <a:ln>
                  <a:noFill/>
                </a:ln>
                <a:solidFill>
                  <a:schemeClr val="tx1"/>
                </a:solidFill>
                <a:effectLst/>
                <a:latin typeface="Sylfaen" panose="010A0502050306030303" pitchFamily="18" charset="0"/>
                <a:ea typeface="Times New Roman" panose="02020603050405020304" pitchFamily="18" charset="0"/>
                <a:cs typeface="Times New Roman" panose="02020603050405020304" pitchFamily="18" charset="0"/>
              </a:rPr>
              <a:t>2021</a:t>
            </a:r>
            <a:endParaRPr kumimoji="0" lang="en-US" altLang="en-US" sz="1400" b="0" i="0" u="none" strike="noStrike" cap="none" normalizeH="0" baseline="0" dirty="0" smtClean="0">
              <a:ln>
                <a:noFill/>
              </a:ln>
              <a:solidFill>
                <a:schemeClr val="tx1"/>
              </a:solidFill>
              <a:effectLst/>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76575" algn="ctr"/>
                <a:tab pos="6153150" algn="r"/>
              </a:tabLst>
            </a:pPr>
            <a:endParaRPr kumimoji="0" lang="en-US" altLang="en-US" sz="1400" b="0" i="0" u="none" strike="noStrike" cap="none" normalizeH="0" baseline="0" dirty="0" smtClean="0">
              <a:ln>
                <a:noFill/>
              </a:ln>
              <a:solidFill>
                <a:schemeClr val="tx1"/>
              </a:solidFill>
              <a:effectLst/>
              <a:latin typeface="Sylfaen" panose="010A0502050306030303" pitchFamily="18" charset="0"/>
            </a:endParaRPr>
          </a:p>
        </p:txBody>
      </p:sp>
      <p:grpSp>
        <p:nvGrpSpPr>
          <p:cNvPr id="7" name="Group 6"/>
          <p:cNvGrpSpPr>
            <a:grpSpLocks/>
          </p:cNvGrpSpPr>
          <p:nvPr/>
        </p:nvGrpSpPr>
        <p:grpSpPr bwMode="auto">
          <a:xfrm>
            <a:off x="453765" y="2529839"/>
            <a:ext cx="6863715" cy="4977733"/>
            <a:chOff x="15" y="8263"/>
            <a:chExt cx="11890" cy="8539"/>
          </a:xfrm>
        </p:grpSpPr>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 y="8263"/>
              <a:ext cx="9923" cy="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8" y="8263"/>
              <a:ext cx="1977" cy="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 y="11826"/>
              <a:ext cx="9923" cy="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 y="15460"/>
              <a:ext cx="9308" cy="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93" y="14833"/>
              <a:ext cx="2582" cy="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192" y="-67664"/>
            <a:ext cx="6781800" cy="10113538"/>
          </a:xfrm>
          <a:prstGeom prst="rect">
            <a:avLst/>
          </a:prstGeom>
        </p:spPr>
        <p:txBody>
          <a:bodyPr wrap="square">
            <a:spAutoFit/>
          </a:bodyPr>
          <a:lstStyle/>
          <a:p>
            <a:pPr>
              <a:lnSpc>
                <a:spcPct val="110000"/>
              </a:lnSpc>
            </a:pPr>
            <a:r>
              <a:rPr lang="ka-GE" sz="1600" b="1" dirty="0">
                <a:ea typeface="Times New Roman" panose="02020603050405020304" pitchFamily="18" charset="0"/>
                <a:cs typeface="Times New Roman" panose="02020603050405020304" pitchFamily="18" charset="0"/>
              </a:rPr>
              <a:t>პროგრამა:</a:t>
            </a:r>
            <a:r>
              <a:rPr lang="ka-GE" sz="1600" dirty="0">
                <a:ea typeface="Times New Roman" panose="02020603050405020304" pitchFamily="18" charset="0"/>
                <a:cs typeface="Times New Roman" panose="02020603050405020304" pitchFamily="18" charset="0"/>
              </a:rPr>
              <a:t> </a:t>
            </a:r>
            <a:r>
              <a:rPr lang="ka-GE" sz="2000" b="1" dirty="0">
                <a:ea typeface="Times New Roman" panose="02020603050405020304" pitchFamily="18" charset="0"/>
                <a:cs typeface="Times New Roman" panose="02020603050405020304" pitchFamily="18" charset="0"/>
              </a:rPr>
              <a:t>კანისა მოვლა და სპა პროცედურები</a:t>
            </a:r>
            <a:endParaRPr lang="en-US" sz="2000" b="1" dirty="0">
              <a:ea typeface="Times New Roman" panose="02020603050405020304" pitchFamily="18" charset="0"/>
              <a:cs typeface="Times New Roman" panose="02020603050405020304" pitchFamily="18" charset="0"/>
            </a:endParaRPr>
          </a:p>
          <a:p>
            <a:pPr>
              <a:lnSpc>
                <a:spcPct val="110000"/>
              </a:lnSpc>
            </a:pPr>
            <a:r>
              <a:rPr lang="ka-GE" sz="1600" b="1" dirty="0">
                <a:ea typeface="Times New Roman" panose="02020603050405020304" pitchFamily="18" charset="0"/>
                <a:cs typeface="Times New Roman" panose="02020603050405020304" pitchFamily="18" charset="0"/>
              </a:rPr>
              <a:t>პროგრამის განხორციელების ადგილი:</a:t>
            </a:r>
            <a:r>
              <a:rPr lang="ka-GE" sz="1600" dirty="0">
                <a:ea typeface="Times New Roman" panose="02020603050405020304" pitchFamily="18" charset="0"/>
                <a:cs typeface="Times New Roman" panose="02020603050405020304" pitchFamily="18" charset="0"/>
              </a:rPr>
              <a:t> ქალაქი თბილისი, ვაჟა-ფშაველას გამზ №71</a:t>
            </a:r>
            <a:endParaRPr lang="en-US" sz="1600" dirty="0">
              <a:ea typeface="Times New Roman" panose="02020603050405020304" pitchFamily="18" charset="0"/>
              <a:cs typeface="Times New Roman" panose="02020603050405020304" pitchFamily="18" charset="0"/>
            </a:endParaRPr>
          </a:p>
          <a:p>
            <a:pPr algn="just">
              <a:lnSpc>
                <a:spcPct val="110000"/>
              </a:lnSpc>
            </a:pPr>
            <a:r>
              <a:rPr lang="ka-GE" sz="1600" b="1" dirty="0">
                <a:ea typeface="Times New Roman" panose="02020603050405020304" pitchFamily="18" charset="0"/>
                <a:cs typeface="Times New Roman" panose="02020603050405020304" pitchFamily="18" charset="0"/>
              </a:rPr>
              <a:t>პროგრამის მიზანი:</a:t>
            </a:r>
            <a:r>
              <a:rPr lang="ka-GE" sz="1600" dirty="0">
                <a:ea typeface="Times New Roman" panose="02020603050405020304" pitchFamily="18" charset="0"/>
                <a:cs typeface="Times New Roman" panose="02020603050405020304" pitchFamily="18" charset="0"/>
              </a:rPr>
              <a:t> მოამზადოს კვალიფიციური და კონკურენტუნარიანი სპეციალისტები, რომლებიც წარმატებით უზრუნველყოფენ მომხმარებლის, ასევე სილმაზისა და ტურიზმის ინდუსტრიების თანამედროვე ბაზრების მოთხოვნების გათვალისწინებით, სხეულისა და კანის მოვლის პროცედურების განხორციელებას</a:t>
            </a:r>
            <a:endParaRPr lang="en-US" sz="1600" dirty="0">
              <a:ea typeface="Times New Roman" panose="02020603050405020304" pitchFamily="18" charset="0"/>
              <a:cs typeface="Times New Roman" panose="02020603050405020304" pitchFamily="18" charset="0"/>
            </a:endParaRPr>
          </a:p>
          <a:p>
            <a:pPr algn="just">
              <a:lnSpc>
                <a:spcPct val="110000"/>
              </a:lnSpc>
            </a:pPr>
            <a:r>
              <a:rPr lang="ka-GE" sz="1600" b="1" dirty="0">
                <a:ea typeface="Times New Roman" panose="02020603050405020304" pitchFamily="18" charset="0"/>
                <a:cs typeface="Times New Roman" panose="02020603050405020304" pitchFamily="18" charset="0"/>
              </a:rPr>
              <a:t>კრედიტები:</a:t>
            </a:r>
            <a:r>
              <a:rPr lang="ka-GE" sz="1600" dirty="0">
                <a:ea typeface="Times New Roman" panose="02020603050405020304" pitchFamily="18" charset="0"/>
                <a:cs typeface="Times New Roman" panose="02020603050405020304" pitchFamily="18" charset="0"/>
              </a:rPr>
              <a:t> 59 </a:t>
            </a:r>
            <a:endParaRPr lang="en-US" sz="1600" dirty="0">
              <a:ea typeface="Times New Roman" panose="02020603050405020304" pitchFamily="18" charset="0"/>
              <a:cs typeface="Times New Roman" panose="02020603050405020304" pitchFamily="18" charset="0"/>
            </a:endParaRPr>
          </a:p>
          <a:p>
            <a:pPr>
              <a:lnSpc>
                <a:spcPct val="110000"/>
              </a:lnSpc>
            </a:pPr>
            <a:r>
              <a:rPr lang="ka-GE" sz="1600" b="1" dirty="0">
                <a:ea typeface="Times New Roman" panose="02020603050405020304" pitchFamily="18" charset="0"/>
                <a:cs typeface="Times New Roman" panose="02020603050405020304" pitchFamily="18" charset="0"/>
              </a:rPr>
              <a:t>სწავლის ხანგრძლივობა:</a:t>
            </a:r>
            <a:r>
              <a:rPr lang="ka-GE" sz="1600" dirty="0">
                <a:ea typeface="Times New Roman" panose="02020603050405020304" pitchFamily="18" charset="0"/>
                <a:cs typeface="Times New Roman" panose="02020603050405020304" pitchFamily="18" charset="0"/>
              </a:rPr>
              <a:t> 43 კვირა </a:t>
            </a:r>
            <a:endParaRPr lang="en-US" sz="1600" dirty="0">
              <a:ea typeface="Times New Roman" panose="02020603050405020304" pitchFamily="18" charset="0"/>
              <a:cs typeface="Times New Roman" panose="02020603050405020304" pitchFamily="18" charset="0"/>
            </a:endParaRPr>
          </a:p>
          <a:p>
            <a:pPr>
              <a:lnSpc>
                <a:spcPct val="110000"/>
              </a:lnSpc>
            </a:pPr>
            <a:r>
              <a:rPr lang="ka-GE" sz="1600" b="1" dirty="0">
                <a:ea typeface="Times New Roman" panose="02020603050405020304" pitchFamily="18" charset="0"/>
                <a:cs typeface="Times New Roman" panose="02020603050405020304" pitchFamily="18" charset="0"/>
              </a:rPr>
              <a:t>სწავლის წინაპირობა:</a:t>
            </a:r>
            <a:r>
              <a:rPr lang="ka-GE" sz="1600" dirty="0">
                <a:ea typeface="Times New Roman" panose="02020603050405020304" pitchFamily="18" charset="0"/>
                <a:cs typeface="Times New Roman" panose="02020603050405020304" pitchFamily="18" charset="0"/>
              </a:rPr>
              <a:t>  საბაზო განათლება</a:t>
            </a:r>
            <a:endParaRPr lang="en-US" sz="1600" dirty="0">
              <a:ea typeface="Times New Roman" panose="02020603050405020304" pitchFamily="18" charset="0"/>
              <a:cs typeface="Times New Roman" panose="02020603050405020304" pitchFamily="18" charset="0"/>
            </a:endParaRPr>
          </a:p>
          <a:p>
            <a:pPr>
              <a:lnSpc>
                <a:spcPct val="110000"/>
              </a:lnSpc>
            </a:pPr>
            <a:r>
              <a:rPr lang="ka-GE" sz="1600" b="1" dirty="0" smtClean="0">
                <a:ea typeface="Times New Roman" panose="02020603050405020304" pitchFamily="18" charset="0"/>
                <a:cs typeface="Times New Roman" panose="02020603050405020304" pitchFamily="18" charset="0"/>
              </a:rPr>
              <a:t>მისანიჭებელი </a:t>
            </a:r>
            <a:r>
              <a:rPr lang="ka-GE" sz="1600" b="1" dirty="0">
                <a:ea typeface="Times New Roman" panose="02020603050405020304" pitchFamily="18" charset="0"/>
                <a:cs typeface="Times New Roman" panose="02020603050405020304" pitchFamily="18" charset="0"/>
              </a:rPr>
              <a:t>კვალიფიკაცია:</a:t>
            </a:r>
            <a:r>
              <a:rPr lang="ka-GE" sz="1600" dirty="0">
                <a:ea typeface="Times New Roman" panose="02020603050405020304" pitchFamily="18" charset="0"/>
                <a:cs typeface="Times New Roman" panose="02020603050405020304" pitchFamily="18" charset="0"/>
              </a:rPr>
              <a:t>  საბაზო პროფესიული კვალიფიკაცია თმისა და სილამაზის  მომსახურებაში/Basic Vocational Qualification in Hair And Beauty Services  </a:t>
            </a:r>
            <a:endParaRPr lang="en-US" sz="1600" dirty="0">
              <a:ea typeface="Times New Roman" panose="02020603050405020304" pitchFamily="18" charset="0"/>
              <a:cs typeface="Times New Roman" panose="02020603050405020304" pitchFamily="18" charset="0"/>
            </a:endParaRPr>
          </a:p>
          <a:p>
            <a:pPr>
              <a:lnSpc>
                <a:spcPct val="110000"/>
              </a:lnSpc>
            </a:pPr>
            <a:r>
              <a:rPr lang="ka-GE" sz="1600" b="1" dirty="0">
                <a:ea typeface="Times New Roman" panose="02020603050405020304" pitchFamily="18" charset="0"/>
                <a:cs typeface="Times New Roman" panose="02020603050405020304" pitchFamily="18" charset="0"/>
              </a:rPr>
              <a:t>კურსდამთავრებულებს მიენიჭებათ:</a:t>
            </a:r>
            <a:r>
              <a:rPr lang="ka-GE" sz="1600" dirty="0">
                <a:ea typeface="Times New Roman" panose="02020603050405020304" pitchFamily="18" charset="0"/>
                <a:cs typeface="Times New Roman" panose="02020603050405020304" pitchFamily="18" charset="0"/>
              </a:rPr>
              <a:t> პროგრამით გათვალისწინებული პროფესიული კვალიფიკაცია და მიიღებენ სახელმწიფოს მიერ აღიარებულ ორენოვან დიპლომს, დანართით.</a:t>
            </a:r>
            <a:endParaRPr lang="en-US" sz="1600" dirty="0">
              <a:ea typeface="Times New Roman" panose="02020603050405020304" pitchFamily="18" charset="0"/>
              <a:cs typeface="Times New Roman" panose="02020603050405020304" pitchFamily="18" charset="0"/>
            </a:endParaRPr>
          </a:p>
          <a:p>
            <a:pPr>
              <a:lnSpc>
                <a:spcPct val="110000"/>
              </a:lnSpc>
            </a:pPr>
            <a:r>
              <a:rPr lang="ka-GE" sz="1600" b="1" dirty="0">
                <a:ea typeface="Times New Roman" panose="02020603050405020304" pitchFamily="18" charset="0"/>
                <a:cs typeface="Times New Roman" panose="02020603050405020304" pitchFamily="18" charset="0"/>
              </a:rPr>
              <a:t>კურსდამთვრებულს შეეძლება</a:t>
            </a:r>
            <a:r>
              <a:rPr lang="ka-GE" sz="1600" b="1" dirty="0" smtClean="0">
                <a:ea typeface="Times New Roman" panose="02020603050405020304" pitchFamily="18" charset="0"/>
                <a:cs typeface="Times New Roman" panose="02020603050405020304" pitchFamily="18" charset="0"/>
              </a:rPr>
              <a:t>:</a:t>
            </a:r>
            <a:endParaRPr lang="en-US" sz="1600" dirty="0">
              <a:ea typeface="Times New Roman" panose="02020603050405020304" pitchFamily="18" charset="0"/>
              <a:cs typeface="Times New Roman" panose="02020603050405020304" pitchFamily="18" charset="0"/>
            </a:endParaRPr>
          </a:p>
          <a:p>
            <a:pPr marL="342900" marR="0" lvl="0" indent="-342900" algn="just">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შეასრულოს კანის წმენდის პროცედურა; </a:t>
            </a:r>
            <a:endParaRPr lang="en-US" sz="1600" dirty="0">
              <a:ea typeface="Times New Roman" panose="02020603050405020304" pitchFamily="18" charset="0"/>
              <a:cs typeface="Times New Roman" panose="02020603050405020304" pitchFamily="18" charset="0"/>
            </a:endParaRPr>
          </a:p>
          <a:p>
            <a:pPr marL="342900" marR="0" lvl="0" indent="-342900" algn="just">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შეასრულოს მასაჟის შემდეგი პროცედურები: კლასიკური კოსმეტიკური, პლასტიკური, ჟაკეს მეთოდით, ვაკუუმ-მასაჟი; </a:t>
            </a:r>
            <a:endParaRPr lang="en-US" sz="1600" dirty="0">
              <a:ea typeface="Times New Roman" panose="02020603050405020304" pitchFamily="18" charset="0"/>
              <a:cs typeface="Times New Roman" panose="02020603050405020304" pitchFamily="18" charset="0"/>
            </a:endParaRPr>
          </a:p>
          <a:p>
            <a:pPr marL="342900" marR="0" lvl="0" indent="-342900" algn="just">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შეასრულოს დარსონვალის აპარატის გამოყენებით კოსმეტიკური პროცედურები; </a:t>
            </a:r>
            <a:endParaRPr lang="en-US" sz="1600" dirty="0">
              <a:ea typeface="Times New Roman" panose="02020603050405020304" pitchFamily="18" charset="0"/>
              <a:cs typeface="Times New Roman" panose="02020603050405020304" pitchFamily="18" charset="0"/>
            </a:endParaRPr>
          </a:p>
          <a:p>
            <a:pPr marL="342900" marR="0" lvl="0" indent="-342900" algn="just">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შეასრულოს ეპილაციის შემდეგი პროცედურები: ბიო, ლაზერული, ფოტო და ნემსის განოყენებით ეპილაცია; </a:t>
            </a:r>
            <a:endParaRPr lang="en-US" sz="1600" dirty="0">
              <a:ea typeface="Times New Roman" panose="02020603050405020304" pitchFamily="18" charset="0"/>
              <a:cs typeface="Times New Roman" panose="02020603050405020304" pitchFamily="18" charset="0"/>
            </a:endParaRPr>
          </a:p>
          <a:p>
            <a:pPr marL="342900" marR="0" lvl="0" indent="-342900" algn="just">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ჩაატაროს ჰიდროპროცედურა; </a:t>
            </a:r>
            <a:endParaRPr lang="en-US" sz="1600" dirty="0">
              <a:ea typeface="Times New Roman" panose="02020603050405020304" pitchFamily="18" charset="0"/>
              <a:cs typeface="Times New Roman" panose="02020603050405020304" pitchFamily="18" charset="0"/>
            </a:endParaRPr>
          </a:p>
          <a:p>
            <a:pPr marL="342900" marR="0" lvl="0" indent="-342900" algn="just">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ჩაატაროს თალასო და პელოიდოთერაპია;</a:t>
            </a:r>
            <a:endParaRPr lang="en-US" sz="1600" dirty="0">
              <a:ea typeface="Times New Roman" panose="02020603050405020304" pitchFamily="18" charset="0"/>
              <a:cs typeface="Times New Roman" panose="02020603050405020304" pitchFamily="18" charset="0"/>
            </a:endParaRPr>
          </a:p>
          <a:p>
            <a:pPr marL="342900" marR="0" lvl="0" indent="-342900" algn="just">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მართოს საუნის პროცედურა.</a:t>
            </a:r>
            <a:endParaRPr lang="en-US" sz="1600" dirty="0">
              <a:ea typeface="Times New Roman" panose="02020603050405020304" pitchFamily="18" charset="0"/>
              <a:cs typeface="Times New Roman" panose="02020603050405020304" pitchFamily="18" charset="0"/>
            </a:endParaRPr>
          </a:p>
          <a:p>
            <a:pPr algn="just">
              <a:lnSpc>
                <a:spcPct val="110000"/>
              </a:lnSpc>
            </a:pPr>
            <a:r>
              <a:rPr lang="ka-GE" sz="1600" b="1" dirty="0" smtClean="0">
                <a:ea typeface="Times New Roman" panose="02020603050405020304" pitchFamily="18" charset="0"/>
                <a:cs typeface="Times New Roman" panose="02020603050405020304" pitchFamily="18" charset="0"/>
              </a:rPr>
              <a:t>დასაქმების </a:t>
            </a:r>
            <a:r>
              <a:rPr lang="ka-GE" sz="1600" b="1" dirty="0">
                <a:ea typeface="Times New Roman" panose="02020603050405020304" pitchFamily="18" charset="0"/>
                <a:cs typeface="Times New Roman" panose="02020603050405020304" pitchFamily="18" charset="0"/>
              </a:rPr>
              <a:t>შესაძლებლობები</a:t>
            </a:r>
            <a:r>
              <a:rPr lang="ka-GE" sz="1600" dirty="0">
                <a:ea typeface="Times New Roman" panose="02020603050405020304" pitchFamily="18" charset="0"/>
                <a:cs typeface="Times New Roman" panose="02020603050405020304" pitchFamily="18" charset="0"/>
              </a:rPr>
              <a:t>  სილამაზისა და ესთეტიკის ცენტრებსა და სალონებში, სპა, ფიტნეს და სამედიცინო ცენტრებში, კოსმეტიკურ კაბინეტებსა და სპა-სალონებში, ბალნეოლოგიურ და სპა სასტუმროებში. პირი ასევე შეიძლება იყოს თვითდასაქმებული.</a:t>
            </a:r>
            <a:endParaRPr lang="en-US" sz="1600" dirty="0">
              <a:ea typeface="Times New Roman" panose="02020603050405020304" pitchFamily="18" charset="0"/>
              <a:cs typeface="Times New Roman" panose="02020603050405020304" pitchFamily="18" charset="0"/>
            </a:endParaRPr>
          </a:p>
          <a:p>
            <a:pPr algn="just">
              <a:lnSpc>
                <a:spcPct val="110000"/>
              </a:lnSpc>
            </a:pPr>
            <a:r>
              <a:rPr lang="ka-GE" sz="1600" b="1" dirty="0">
                <a:ea typeface="Times New Roman" panose="02020603050405020304" pitchFamily="18" charset="0"/>
                <a:cs typeface="Times New Roman" panose="02020603050405020304" pitchFamily="18" charset="0"/>
              </a:rPr>
              <a:t>ჩართული პარტნიპროგრამის განხორციელებაში ორი/პრაქტიკის ორგანიზაციები:</a:t>
            </a:r>
            <a:r>
              <a:rPr lang="ka-GE" sz="1600" dirty="0">
                <a:ea typeface="Times New Roman" panose="02020603050405020304" pitchFamily="18" charset="0"/>
                <a:cs typeface="Times New Roman" panose="02020603050405020304" pitchFamily="18" charset="0"/>
              </a:rPr>
              <a:t>  შპს "ნატალი"</a:t>
            </a:r>
            <a:endParaRPr lang="en-US" sz="1600" dirty="0">
              <a:ea typeface="Times New Roman" panose="02020603050405020304" pitchFamily="18" charset="0"/>
              <a:cs typeface="Times New Roman" panose="02020603050405020304" pitchFamily="18" charset="0"/>
            </a:endParaRPr>
          </a:p>
          <a:p>
            <a:pPr>
              <a:lnSpc>
                <a:spcPct val="110000"/>
              </a:lnSpc>
            </a:pPr>
            <a:r>
              <a:rPr lang="ka-GE" sz="1600" dirty="0">
                <a:ea typeface="Times New Roman" panose="02020603050405020304" pitchFamily="18" charset="0"/>
                <a:cs typeface="Times New Roman" panose="02020603050405020304" pitchFamily="18" charset="0"/>
              </a:rPr>
              <a:t> </a:t>
            </a:r>
            <a:endParaRPr lang="en-US" sz="1600" dirty="0">
              <a:ea typeface="Times New Roman" panose="02020603050405020304" pitchFamily="18" charset="0"/>
              <a:cs typeface="Times New Roman" panose="02020603050405020304" pitchFamily="18" charset="0"/>
            </a:endParaRPr>
          </a:p>
        </p:txBody>
      </p:sp>
      <p:sp>
        <p:nvSpPr>
          <p:cNvPr id="3" name="object 2"/>
          <p:cNvSpPr txBox="1"/>
          <p:nvPr/>
        </p:nvSpPr>
        <p:spPr>
          <a:xfrm>
            <a:off x="7239000" y="9601200"/>
            <a:ext cx="311785" cy="102657"/>
          </a:xfrm>
          <a:prstGeom prst="rect">
            <a:avLst/>
          </a:prstGeom>
        </p:spPr>
        <p:txBody>
          <a:bodyPr vert="horz" wrap="square" lIns="0" tIns="0" rIns="0" bIns="0" rtlCol="0">
            <a:spAutoFit/>
          </a:bodyPr>
          <a:lstStyle/>
          <a:p>
            <a:pPr>
              <a:lnSpc>
                <a:spcPts val="440"/>
              </a:lnSpc>
            </a:pPr>
            <a:r>
              <a:rPr lang="ka-GE" sz="2200" b="1" spc="-5" dirty="0">
                <a:latin typeface="Arial"/>
                <a:cs typeface="Arial"/>
              </a:rPr>
              <a:t>9</a:t>
            </a:r>
            <a:endParaRPr sz="2200" dirty="0">
              <a:latin typeface="Arial"/>
              <a:cs typeface="Arial"/>
            </a:endParaRPr>
          </a:p>
        </p:txBody>
      </p:sp>
    </p:spTree>
    <p:extLst>
      <p:ext uri="{BB962C8B-B14F-4D97-AF65-F5344CB8AC3E}">
        <p14:creationId xmlns:p14="http://schemas.microsoft.com/office/powerpoint/2010/main" val="2766699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0"/>
            <a:ext cx="6553200" cy="9368719"/>
          </a:xfrm>
          <a:prstGeom prst="rect">
            <a:avLst/>
          </a:prstGeom>
        </p:spPr>
        <p:txBody>
          <a:bodyPr wrap="square">
            <a:spAutoFit/>
          </a:bodyPr>
          <a:lstStyle/>
          <a:p>
            <a:pPr>
              <a:lnSpc>
                <a:spcPct val="110000"/>
              </a:lnSpc>
            </a:pPr>
            <a:r>
              <a:rPr lang="ka-GE" sz="1600" b="1" dirty="0">
                <a:latin typeface="Sylfaen" panose="010A0502050306030303" pitchFamily="18" charset="0"/>
                <a:ea typeface="Times New Roman" panose="02020603050405020304" pitchFamily="18" charset="0"/>
                <a:cs typeface="Times New Roman" panose="02020603050405020304" pitchFamily="18" charset="0"/>
              </a:rPr>
              <a:t>პროგრამა:</a:t>
            </a:r>
            <a:r>
              <a:rPr lang="ka-GE" sz="1600" dirty="0">
                <a:latin typeface="Sylfaen" panose="010A0502050306030303" pitchFamily="18" charset="0"/>
                <a:ea typeface="Times New Roman" panose="02020603050405020304" pitchFamily="18" charset="0"/>
                <a:cs typeface="Times New Roman" panose="02020603050405020304" pitchFamily="18" charset="0"/>
              </a:rPr>
              <a:t> </a:t>
            </a:r>
            <a:r>
              <a:rPr lang="ka-GE" sz="2000" b="1" dirty="0">
                <a:latin typeface="Sylfaen" panose="010A0502050306030303" pitchFamily="18" charset="0"/>
                <a:ea typeface="Times New Roman" panose="02020603050405020304" pitchFamily="18" charset="0"/>
                <a:cs typeface="Times New Roman" panose="02020603050405020304" pitchFamily="18" charset="0"/>
              </a:rPr>
              <a:t>ფრჩხილის მოვლის სპეციალისტი</a:t>
            </a:r>
            <a:endParaRPr lang="en-US" sz="2000" dirty="0">
              <a:latin typeface="Sylfaen" panose="010A0502050306030303" pitchFamily="18" charset="0"/>
              <a:ea typeface="Times New Roman" panose="02020603050405020304" pitchFamily="18" charset="0"/>
              <a:cs typeface="Times New Roman" panose="02020603050405020304" pitchFamily="18" charset="0"/>
            </a:endParaRPr>
          </a:p>
          <a:p>
            <a:pPr>
              <a:lnSpc>
                <a:spcPct val="110000"/>
              </a:lnSpc>
            </a:pPr>
            <a:r>
              <a:rPr lang="ka-GE" sz="1600" b="1" dirty="0">
                <a:latin typeface="Sylfaen" panose="010A0502050306030303" pitchFamily="18" charset="0"/>
                <a:ea typeface="Times New Roman" panose="02020603050405020304" pitchFamily="18" charset="0"/>
                <a:cs typeface="Times New Roman" panose="02020603050405020304" pitchFamily="18" charset="0"/>
              </a:rPr>
              <a:t>პროგრამის განხორციელების ადგილი:</a:t>
            </a:r>
            <a:r>
              <a:rPr lang="ka-GE" sz="1600" dirty="0">
                <a:latin typeface="Sylfaen" panose="010A0502050306030303" pitchFamily="18" charset="0"/>
                <a:ea typeface="Times New Roman" panose="02020603050405020304" pitchFamily="18" charset="0"/>
                <a:cs typeface="Times New Roman" panose="02020603050405020304" pitchFamily="18" charset="0"/>
              </a:rPr>
              <a:t> ქალაქი თბილისი, ვაჟა-ფშაველას გამზ №71</a:t>
            </a:r>
            <a:endParaRPr lang="en-US" sz="1600" dirty="0">
              <a:latin typeface="Sylfaen" panose="010A0502050306030303" pitchFamily="18" charset="0"/>
              <a:ea typeface="Times New Roman" panose="02020603050405020304" pitchFamily="18" charset="0"/>
              <a:cs typeface="Times New Roman" panose="02020603050405020304" pitchFamily="18" charset="0"/>
            </a:endParaRPr>
          </a:p>
          <a:p>
            <a:pPr algn="just">
              <a:lnSpc>
                <a:spcPct val="110000"/>
              </a:lnSpc>
            </a:pPr>
            <a:r>
              <a:rPr lang="ka-GE" sz="1600" b="1" dirty="0">
                <a:latin typeface="Sylfaen" panose="010A0502050306030303" pitchFamily="18" charset="0"/>
                <a:ea typeface="Times New Roman" panose="02020603050405020304" pitchFamily="18" charset="0"/>
                <a:cs typeface="Times New Roman" panose="02020603050405020304" pitchFamily="18" charset="0"/>
              </a:rPr>
              <a:t>პროგრამის მიზანი:</a:t>
            </a:r>
            <a:r>
              <a:rPr lang="ka-GE" sz="1600" dirty="0">
                <a:latin typeface="Sylfaen" panose="010A0502050306030303" pitchFamily="18" charset="0"/>
                <a:ea typeface="Times New Roman" panose="02020603050405020304" pitchFamily="18" charset="0"/>
                <a:cs typeface="Times New Roman" panose="02020603050405020304" pitchFamily="18" charset="0"/>
              </a:rPr>
              <a:t> კვალიფიციური და კონკურენტუნარიანი სპეციალისტების მომზადება, რომლებიც წარმატებით ფლობენ ფრჩხილის მოვლის პროცედურებსა და ტექნოლოგიებს (მანიკიური, პედიკიური, ფრჩხილის დეკორატიული გაფორმება და სხვა).</a:t>
            </a:r>
            <a:endParaRPr lang="en-US" sz="1600" dirty="0">
              <a:latin typeface="Sylfaen" panose="010A0502050306030303" pitchFamily="18" charset="0"/>
              <a:ea typeface="Times New Roman" panose="02020603050405020304" pitchFamily="18" charset="0"/>
              <a:cs typeface="Times New Roman" panose="02020603050405020304" pitchFamily="18" charset="0"/>
            </a:endParaRPr>
          </a:p>
          <a:p>
            <a:pPr algn="just">
              <a:lnSpc>
                <a:spcPct val="110000"/>
              </a:lnSpc>
            </a:pPr>
            <a:r>
              <a:rPr lang="ka-GE" sz="1600" b="1" dirty="0">
                <a:latin typeface="Sylfaen" panose="010A0502050306030303" pitchFamily="18" charset="0"/>
                <a:ea typeface="Times New Roman" panose="02020603050405020304" pitchFamily="18" charset="0"/>
                <a:cs typeface="Times New Roman" panose="02020603050405020304" pitchFamily="18" charset="0"/>
              </a:rPr>
              <a:t>კრედიტები:</a:t>
            </a:r>
            <a:r>
              <a:rPr lang="ka-GE" sz="1600" dirty="0">
                <a:latin typeface="Sylfaen" panose="010A0502050306030303" pitchFamily="18" charset="0"/>
                <a:ea typeface="Times New Roman" panose="02020603050405020304" pitchFamily="18" charset="0"/>
                <a:cs typeface="Times New Roman" panose="02020603050405020304" pitchFamily="18" charset="0"/>
              </a:rPr>
              <a:t> 51 </a:t>
            </a:r>
            <a:endParaRPr lang="en-US" sz="1600" dirty="0">
              <a:latin typeface="Sylfaen" panose="010A0502050306030303" pitchFamily="18" charset="0"/>
              <a:ea typeface="Times New Roman" panose="02020603050405020304" pitchFamily="18" charset="0"/>
              <a:cs typeface="Times New Roman" panose="02020603050405020304" pitchFamily="18" charset="0"/>
            </a:endParaRPr>
          </a:p>
          <a:p>
            <a:pPr>
              <a:lnSpc>
                <a:spcPct val="110000"/>
              </a:lnSpc>
            </a:pPr>
            <a:r>
              <a:rPr lang="ka-GE" sz="1600" b="1" dirty="0">
                <a:latin typeface="Sylfaen" panose="010A0502050306030303" pitchFamily="18" charset="0"/>
                <a:ea typeface="Times New Roman" panose="02020603050405020304" pitchFamily="18" charset="0"/>
                <a:cs typeface="Times New Roman" panose="02020603050405020304" pitchFamily="18" charset="0"/>
              </a:rPr>
              <a:t>სწავლის ხანგრძლივობა:</a:t>
            </a:r>
            <a:r>
              <a:rPr lang="ka-GE" sz="1600" dirty="0">
                <a:latin typeface="Sylfaen" panose="010A0502050306030303" pitchFamily="18" charset="0"/>
                <a:ea typeface="Times New Roman" panose="02020603050405020304" pitchFamily="18" charset="0"/>
                <a:cs typeface="Times New Roman" panose="02020603050405020304" pitchFamily="18" charset="0"/>
              </a:rPr>
              <a:t> 38 კვირა </a:t>
            </a:r>
            <a:endParaRPr lang="en-US" sz="1600" dirty="0">
              <a:latin typeface="Sylfaen" panose="010A0502050306030303" pitchFamily="18" charset="0"/>
              <a:ea typeface="Times New Roman" panose="02020603050405020304" pitchFamily="18" charset="0"/>
              <a:cs typeface="Times New Roman" panose="02020603050405020304" pitchFamily="18" charset="0"/>
            </a:endParaRPr>
          </a:p>
          <a:p>
            <a:pPr>
              <a:lnSpc>
                <a:spcPct val="110000"/>
              </a:lnSpc>
            </a:pPr>
            <a:r>
              <a:rPr lang="ka-GE" sz="1600" b="1" dirty="0">
                <a:latin typeface="Sylfaen" panose="010A0502050306030303" pitchFamily="18" charset="0"/>
                <a:ea typeface="Times New Roman" panose="02020603050405020304" pitchFamily="18" charset="0"/>
                <a:cs typeface="Times New Roman" panose="02020603050405020304" pitchFamily="18" charset="0"/>
              </a:rPr>
              <a:t>სწავლის წინაპირობა:</a:t>
            </a:r>
            <a:r>
              <a:rPr lang="ka-GE" sz="1600" dirty="0">
                <a:latin typeface="Sylfaen" panose="010A0502050306030303" pitchFamily="18" charset="0"/>
                <a:ea typeface="Times New Roman" panose="02020603050405020304" pitchFamily="18" charset="0"/>
                <a:cs typeface="Times New Roman" panose="02020603050405020304" pitchFamily="18" charset="0"/>
              </a:rPr>
              <a:t>  საბაზო განათლება</a:t>
            </a:r>
            <a:endParaRPr lang="en-US" sz="1600" dirty="0">
              <a:latin typeface="Sylfaen" panose="010A0502050306030303" pitchFamily="18" charset="0"/>
              <a:ea typeface="Times New Roman" panose="02020603050405020304" pitchFamily="18" charset="0"/>
              <a:cs typeface="Times New Roman" panose="02020603050405020304" pitchFamily="18" charset="0"/>
            </a:endParaRPr>
          </a:p>
          <a:p>
            <a:pPr>
              <a:lnSpc>
                <a:spcPct val="110000"/>
              </a:lnSpc>
            </a:pPr>
            <a:r>
              <a:rPr lang="ka-GE" sz="1600" b="1" dirty="0">
                <a:latin typeface="Sylfaen" panose="010A0502050306030303" pitchFamily="18" charset="0"/>
                <a:ea typeface="Times New Roman" panose="02020603050405020304" pitchFamily="18" charset="0"/>
                <a:cs typeface="Times New Roman" panose="02020603050405020304" pitchFamily="18" charset="0"/>
              </a:rPr>
              <a:t>მისანიჭებელი კვალიფიკაცია:</a:t>
            </a:r>
            <a:r>
              <a:rPr lang="ka-GE" sz="1600" dirty="0">
                <a:latin typeface="Sylfaen" panose="010A0502050306030303" pitchFamily="18" charset="0"/>
                <a:ea typeface="Times New Roman" panose="02020603050405020304" pitchFamily="18" charset="0"/>
                <a:cs typeface="Times New Roman" panose="02020603050405020304" pitchFamily="18" charset="0"/>
              </a:rPr>
              <a:t>  საბაზო პროფესიული კვალიფიკაცია თმისა და სილამაზის  მომსახურებაში/Basic Vocational Qualification in Hair And Beauty Services  </a:t>
            </a:r>
            <a:endParaRPr lang="en-US" sz="1600" dirty="0">
              <a:latin typeface="Sylfaen" panose="010A0502050306030303" pitchFamily="18" charset="0"/>
              <a:ea typeface="Times New Roman" panose="02020603050405020304" pitchFamily="18" charset="0"/>
              <a:cs typeface="Times New Roman" panose="02020603050405020304" pitchFamily="18" charset="0"/>
            </a:endParaRPr>
          </a:p>
          <a:p>
            <a:pPr>
              <a:lnSpc>
                <a:spcPct val="110000"/>
              </a:lnSpc>
            </a:pPr>
            <a:r>
              <a:rPr lang="ka-GE" sz="1600" b="1" dirty="0">
                <a:latin typeface="Sylfaen" panose="010A0502050306030303" pitchFamily="18" charset="0"/>
                <a:ea typeface="Times New Roman" panose="02020603050405020304" pitchFamily="18" charset="0"/>
                <a:cs typeface="Times New Roman" panose="02020603050405020304" pitchFamily="18" charset="0"/>
              </a:rPr>
              <a:t>კურსდამთავრებულებს მიენიჭებათ:</a:t>
            </a:r>
            <a:r>
              <a:rPr lang="ka-GE" sz="1600" dirty="0">
                <a:latin typeface="Sylfaen" panose="010A0502050306030303" pitchFamily="18" charset="0"/>
                <a:ea typeface="Times New Roman" panose="02020603050405020304" pitchFamily="18" charset="0"/>
                <a:cs typeface="Times New Roman" panose="02020603050405020304" pitchFamily="18" charset="0"/>
              </a:rPr>
              <a:t> პროგრამით გათვალისწინებული პროფესიული კვალიფიკაცია და მიიღებენ სახელმწიფოს მიერ აღიარებულ ორენოვან დიპლომს, დანართით.</a:t>
            </a:r>
            <a:endParaRPr lang="en-US" sz="1600" dirty="0">
              <a:latin typeface="Sylfaen" panose="010A0502050306030303" pitchFamily="18" charset="0"/>
              <a:ea typeface="Times New Roman" panose="02020603050405020304" pitchFamily="18" charset="0"/>
              <a:cs typeface="Times New Roman" panose="02020603050405020304" pitchFamily="18" charset="0"/>
            </a:endParaRPr>
          </a:p>
          <a:p>
            <a:pPr>
              <a:lnSpc>
                <a:spcPct val="110000"/>
              </a:lnSpc>
            </a:pPr>
            <a:r>
              <a:rPr lang="ka-GE" sz="1600" b="1" dirty="0">
                <a:latin typeface="Sylfaen" panose="010A0502050306030303" pitchFamily="18" charset="0"/>
                <a:ea typeface="Times New Roman" panose="02020603050405020304" pitchFamily="18" charset="0"/>
                <a:cs typeface="Times New Roman" panose="02020603050405020304" pitchFamily="18" charset="0"/>
              </a:rPr>
              <a:t>კურსდამთვრებულს შეეძლება</a:t>
            </a:r>
            <a:r>
              <a:rPr lang="ka-GE" sz="1600" b="1" dirty="0" smtClean="0">
                <a:latin typeface="Sylfaen" panose="010A0502050306030303" pitchFamily="18" charset="0"/>
                <a:ea typeface="Times New Roman" panose="02020603050405020304" pitchFamily="18" charset="0"/>
                <a:cs typeface="Times New Roman" panose="02020603050405020304" pitchFamily="18" charset="0"/>
              </a:rPr>
              <a:t>:</a:t>
            </a:r>
            <a:endParaRPr lang="en-US" sz="1600" dirty="0">
              <a:latin typeface="Sylfaen" panose="010A0502050306030303" pitchFamily="18" charset="0"/>
              <a:ea typeface="Times New Roman" panose="02020603050405020304" pitchFamily="18" charset="0"/>
              <a:cs typeface="Times New Roman" panose="02020603050405020304" pitchFamily="18" charset="0"/>
            </a:endParaRPr>
          </a:p>
          <a:p>
            <a:pPr marL="342900" marR="0" lvl="0" indent="-342900" algn="just">
              <a:lnSpc>
                <a:spcPct val="110000"/>
              </a:lnSpc>
              <a:spcBef>
                <a:spcPts val="0"/>
              </a:spcBef>
              <a:spcAft>
                <a:spcPts val="0"/>
              </a:spcAft>
              <a:buClr>
                <a:srgbClr val="337546"/>
              </a:buClr>
              <a:buFont typeface="Symbol" panose="05050102010706020507" pitchFamily="18" charset="2"/>
              <a:buChar char=""/>
            </a:pPr>
            <a:r>
              <a:rPr lang="ka-GE" sz="1600" dirty="0">
                <a:latin typeface="Sylfaen" panose="010A0502050306030303" pitchFamily="18" charset="0"/>
                <a:ea typeface="Times New Roman" panose="02020603050405020304" pitchFamily="18" charset="0"/>
                <a:cs typeface="Times New Roman" panose="02020603050405020304" pitchFamily="18" charset="0"/>
              </a:rPr>
              <a:t>დაამუშაოს ხელისა და ფეხის ფრჩხილი</a:t>
            </a:r>
            <a:endParaRPr lang="en-US" sz="1600" dirty="0">
              <a:latin typeface="Sylfaen" panose="010A0502050306030303" pitchFamily="18" charset="0"/>
              <a:ea typeface="Times New Roman" panose="02020603050405020304" pitchFamily="18" charset="0"/>
              <a:cs typeface="Times New Roman" panose="02020603050405020304" pitchFamily="18" charset="0"/>
            </a:endParaRPr>
          </a:p>
          <a:p>
            <a:pPr marL="342900" marR="0" lvl="0" indent="-342900" algn="just">
              <a:lnSpc>
                <a:spcPct val="110000"/>
              </a:lnSpc>
              <a:spcBef>
                <a:spcPts val="0"/>
              </a:spcBef>
              <a:spcAft>
                <a:spcPts val="0"/>
              </a:spcAft>
              <a:buClr>
                <a:srgbClr val="337546"/>
              </a:buClr>
              <a:buFont typeface="Symbol" panose="05050102010706020507" pitchFamily="18" charset="2"/>
              <a:buChar char=""/>
            </a:pPr>
            <a:r>
              <a:rPr lang="ka-GE" sz="1600" dirty="0">
                <a:latin typeface="Sylfaen" panose="010A0502050306030303" pitchFamily="18" charset="0"/>
                <a:ea typeface="Times New Roman" panose="02020603050405020304" pitchFamily="18" charset="0"/>
                <a:cs typeface="Times New Roman" panose="02020603050405020304" pitchFamily="18" charset="0"/>
              </a:rPr>
              <a:t>დაამუშოას ფეხის ქუსლები, კოჟრები, გარქოვანებული კანი და ნუნები</a:t>
            </a:r>
            <a:endParaRPr lang="en-US" sz="1600" dirty="0">
              <a:latin typeface="Sylfaen" panose="010A0502050306030303" pitchFamily="18" charset="0"/>
              <a:ea typeface="Times New Roman" panose="02020603050405020304" pitchFamily="18" charset="0"/>
              <a:cs typeface="Times New Roman" panose="02020603050405020304" pitchFamily="18" charset="0"/>
            </a:endParaRPr>
          </a:p>
          <a:p>
            <a:pPr marL="342900" marR="0" lvl="0" indent="-342900" algn="just">
              <a:lnSpc>
                <a:spcPct val="110000"/>
              </a:lnSpc>
              <a:spcBef>
                <a:spcPts val="0"/>
              </a:spcBef>
              <a:spcAft>
                <a:spcPts val="0"/>
              </a:spcAft>
              <a:buClr>
                <a:srgbClr val="337546"/>
              </a:buClr>
              <a:buFont typeface="Symbol" panose="05050102010706020507" pitchFamily="18" charset="2"/>
              <a:buChar char=""/>
            </a:pPr>
            <a:r>
              <a:rPr lang="ka-GE" sz="1600" dirty="0">
                <a:latin typeface="Sylfaen" panose="010A0502050306030303" pitchFamily="18" charset="0"/>
                <a:ea typeface="Times New Roman" panose="02020603050405020304" pitchFamily="18" charset="0"/>
                <a:cs typeface="Times New Roman" panose="02020603050405020304" pitchFamily="18" charset="0"/>
              </a:rPr>
              <a:t>შეასრულოს ფრჩხილების აკრილით და გელით დაგრძელება-გაფორმება</a:t>
            </a:r>
            <a:endParaRPr lang="en-US" sz="1600" dirty="0">
              <a:latin typeface="Sylfaen" panose="010A0502050306030303" pitchFamily="18" charset="0"/>
              <a:ea typeface="Times New Roman" panose="02020603050405020304" pitchFamily="18" charset="0"/>
              <a:cs typeface="Times New Roman" panose="02020603050405020304" pitchFamily="18" charset="0"/>
            </a:endParaRPr>
          </a:p>
          <a:p>
            <a:pPr marL="342900" marR="0" lvl="0" indent="-342900" algn="just">
              <a:lnSpc>
                <a:spcPct val="110000"/>
              </a:lnSpc>
              <a:spcBef>
                <a:spcPts val="0"/>
              </a:spcBef>
              <a:spcAft>
                <a:spcPts val="0"/>
              </a:spcAft>
              <a:buClr>
                <a:srgbClr val="337546"/>
              </a:buClr>
              <a:buFont typeface="Symbol" panose="05050102010706020507" pitchFamily="18" charset="2"/>
              <a:buChar char=""/>
            </a:pPr>
            <a:r>
              <a:rPr lang="ka-GE" sz="1600" dirty="0">
                <a:latin typeface="Sylfaen" panose="010A0502050306030303" pitchFamily="18" charset="0"/>
                <a:ea typeface="Times New Roman" panose="02020603050405020304" pitchFamily="18" charset="0"/>
                <a:cs typeface="Times New Roman" panose="02020603050405020304" pitchFamily="18" charset="0"/>
              </a:rPr>
              <a:t>შეასრულოს ფრჩხილის გამაგრება აკრილითა და გელით</a:t>
            </a:r>
            <a:endParaRPr lang="en-US" sz="1600" dirty="0">
              <a:latin typeface="Sylfaen" panose="010A0502050306030303" pitchFamily="18" charset="0"/>
              <a:ea typeface="Times New Roman" panose="02020603050405020304" pitchFamily="18" charset="0"/>
              <a:cs typeface="Times New Roman" panose="02020603050405020304" pitchFamily="18" charset="0"/>
            </a:endParaRPr>
          </a:p>
          <a:p>
            <a:pPr marL="342900" marR="0" lvl="0" indent="-342900" algn="just">
              <a:lnSpc>
                <a:spcPct val="110000"/>
              </a:lnSpc>
              <a:spcBef>
                <a:spcPts val="0"/>
              </a:spcBef>
              <a:spcAft>
                <a:spcPts val="0"/>
              </a:spcAft>
              <a:buClr>
                <a:srgbClr val="337546"/>
              </a:buClr>
              <a:buFont typeface="Symbol" panose="05050102010706020507" pitchFamily="18" charset="2"/>
              <a:buChar char=""/>
            </a:pPr>
            <a:r>
              <a:rPr lang="ka-GE" sz="1600" dirty="0">
                <a:latin typeface="Sylfaen" panose="010A0502050306030303" pitchFamily="18" charset="0"/>
                <a:ea typeface="Times New Roman" panose="02020603050405020304" pitchFamily="18" charset="0"/>
                <a:cs typeface="Times New Roman" panose="02020603050405020304" pitchFamily="18" charset="0"/>
              </a:rPr>
              <a:t>შეასრულოს ფრჩხილების გაფორმება თვლებითა და დამატებითი აქსესუარებით</a:t>
            </a:r>
            <a:endParaRPr lang="en-US" sz="1600" dirty="0">
              <a:latin typeface="Sylfaen" panose="010A0502050306030303" pitchFamily="18" charset="0"/>
              <a:ea typeface="Times New Roman" panose="02020603050405020304" pitchFamily="18" charset="0"/>
              <a:cs typeface="Times New Roman" panose="02020603050405020304" pitchFamily="18" charset="0"/>
            </a:endParaRPr>
          </a:p>
          <a:p>
            <a:pPr marL="342900" marR="0" lvl="0" indent="-342900" algn="just">
              <a:lnSpc>
                <a:spcPct val="110000"/>
              </a:lnSpc>
              <a:spcBef>
                <a:spcPts val="0"/>
              </a:spcBef>
              <a:spcAft>
                <a:spcPts val="0"/>
              </a:spcAft>
              <a:buClr>
                <a:srgbClr val="337546"/>
              </a:buClr>
              <a:buFont typeface="Symbol" panose="05050102010706020507" pitchFamily="18" charset="2"/>
              <a:buChar char=""/>
            </a:pPr>
            <a:r>
              <a:rPr lang="ka-GE" sz="1600" dirty="0">
                <a:latin typeface="Sylfaen" panose="010A0502050306030303" pitchFamily="18" charset="0"/>
                <a:ea typeface="Times New Roman" panose="02020603050405020304" pitchFamily="18" charset="0"/>
                <a:cs typeface="Times New Roman" panose="02020603050405020304" pitchFamily="18" charset="0"/>
              </a:rPr>
              <a:t>შეასრულოს ფრჩხილის გუაშით, აკრილის საღებავებით მოხატვა</a:t>
            </a:r>
            <a:endParaRPr lang="en-US" sz="1600" dirty="0">
              <a:latin typeface="Sylfaen" panose="010A0502050306030303" pitchFamily="18" charset="0"/>
              <a:ea typeface="Times New Roman" panose="02020603050405020304" pitchFamily="18" charset="0"/>
              <a:cs typeface="Times New Roman" panose="02020603050405020304" pitchFamily="18" charset="0"/>
            </a:endParaRPr>
          </a:p>
          <a:p>
            <a:pPr marL="342900" marR="0" lvl="0" indent="-342900" algn="just">
              <a:lnSpc>
                <a:spcPct val="110000"/>
              </a:lnSpc>
              <a:spcBef>
                <a:spcPts val="0"/>
              </a:spcBef>
              <a:spcAft>
                <a:spcPts val="0"/>
              </a:spcAft>
              <a:buClr>
                <a:srgbClr val="337546"/>
              </a:buClr>
              <a:buFont typeface="Symbol" panose="05050102010706020507" pitchFamily="18" charset="2"/>
              <a:buChar char=""/>
            </a:pPr>
            <a:r>
              <a:rPr lang="ka-GE" sz="1600" dirty="0">
                <a:latin typeface="Sylfaen" panose="010A0502050306030303" pitchFamily="18" charset="0"/>
                <a:ea typeface="Times New Roman" panose="02020603050405020304" pitchFamily="18" charset="0"/>
                <a:cs typeface="Times New Roman" panose="02020603050405020304" pitchFamily="18" charset="0"/>
              </a:rPr>
              <a:t>შეასრულოს ხელის (მაჯის) და ფეხის (ტერფის) მასაჟი და სპა პროცედურები.</a:t>
            </a:r>
            <a:endParaRPr lang="en-US" sz="1600" dirty="0">
              <a:latin typeface="Sylfaen" panose="010A0502050306030303" pitchFamily="18" charset="0"/>
              <a:ea typeface="Times New Roman" panose="02020603050405020304" pitchFamily="18" charset="0"/>
              <a:cs typeface="Times New Roman" panose="02020603050405020304" pitchFamily="18" charset="0"/>
            </a:endParaRPr>
          </a:p>
          <a:p>
            <a:pPr algn="just">
              <a:lnSpc>
                <a:spcPct val="110000"/>
              </a:lnSpc>
            </a:pPr>
            <a:r>
              <a:rPr lang="ka-GE" sz="1600" dirty="0">
                <a:latin typeface="Sylfaen" panose="010A0502050306030303" pitchFamily="18" charset="0"/>
                <a:ea typeface="Times New Roman" panose="02020603050405020304" pitchFamily="18" charset="0"/>
                <a:cs typeface="Times New Roman" panose="02020603050405020304" pitchFamily="18" charset="0"/>
              </a:rPr>
              <a:t> </a:t>
            </a:r>
            <a:r>
              <a:rPr lang="ka-GE" sz="1600" b="1" dirty="0" smtClean="0">
                <a:latin typeface="Sylfaen" panose="010A0502050306030303" pitchFamily="18" charset="0"/>
                <a:ea typeface="Times New Roman" panose="02020603050405020304" pitchFamily="18" charset="0"/>
                <a:cs typeface="Times New Roman" panose="02020603050405020304" pitchFamily="18" charset="0"/>
              </a:rPr>
              <a:t>დასაქმების </a:t>
            </a:r>
            <a:r>
              <a:rPr lang="ka-GE" sz="1600" b="1" dirty="0">
                <a:latin typeface="Sylfaen" panose="010A0502050306030303" pitchFamily="18" charset="0"/>
                <a:ea typeface="Times New Roman" panose="02020603050405020304" pitchFamily="18" charset="0"/>
                <a:cs typeface="Times New Roman" panose="02020603050405020304" pitchFamily="18" charset="0"/>
              </a:rPr>
              <a:t>შესაძლებლობები</a:t>
            </a:r>
            <a:r>
              <a:rPr lang="ka-GE" sz="1600" dirty="0">
                <a:latin typeface="Sylfaen" panose="010A0502050306030303" pitchFamily="18" charset="0"/>
                <a:ea typeface="Times New Roman" panose="02020603050405020304" pitchFamily="18" charset="0"/>
                <a:cs typeface="Times New Roman" panose="02020603050405020304" pitchFamily="18" charset="0"/>
              </a:rPr>
              <a:t>  სილამაზისა და ესთეტიკის ცენტრებსა და სალონებში, „ნაილ ბარებსა“ და „ნაილ არტ“ ფრჩხილის მოვლის სპეციალიზებულ სალონებში. პირი ასევე შეიძლება იყოს თვითდასაქმებული.</a:t>
            </a:r>
            <a:endParaRPr lang="en-US" sz="1600" dirty="0">
              <a:latin typeface="Sylfaen" panose="010A0502050306030303" pitchFamily="18" charset="0"/>
              <a:ea typeface="Times New Roman" panose="02020603050405020304" pitchFamily="18" charset="0"/>
              <a:cs typeface="Times New Roman" panose="02020603050405020304" pitchFamily="18" charset="0"/>
            </a:endParaRPr>
          </a:p>
          <a:p>
            <a:pPr algn="just">
              <a:lnSpc>
                <a:spcPct val="110000"/>
              </a:lnSpc>
            </a:pPr>
            <a:r>
              <a:rPr lang="ka-GE" sz="1600" b="1" dirty="0">
                <a:latin typeface="Sylfaen" panose="010A0502050306030303" pitchFamily="18" charset="0"/>
                <a:ea typeface="Times New Roman" panose="02020603050405020304" pitchFamily="18" charset="0"/>
                <a:cs typeface="Times New Roman" panose="02020603050405020304" pitchFamily="18" charset="0"/>
              </a:rPr>
              <a:t>ჩართული პარტნიპროგრამის განხორციელებაში ორი/პრაქტიკის ორგანიზაციები:</a:t>
            </a:r>
            <a:r>
              <a:rPr lang="ka-GE" sz="1600" dirty="0">
                <a:latin typeface="Sylfaen" panose="010A0502050306030303" pitchFamily="18" charset="0"/>
                <a:ea typeface="Times New Roman" panose="02020603050405020304" pitchFamily="18" charset="0"/>
                <a:cs typeface="Times New Roman" panose="02020603050405020304" pitchFamily="18" charset="0"/>
              </a:rPr>
              <a:t>  შპს "ნატალი"</a:t>
            </a:r>
            <a:endParaRPr lang="en-US" sz="1600" dirty="0">
              <a:latin typeface="Sylfaen" panose="010A0502050306030303" pitchFamily="18" charset="0"/>
              <a:ea typeface="Times New Roman" panose="02020603050405020304" pitchFamily="18" charset="0"/>
              <a:cs typeface="Times New Roman" panose="02020603050405020304" pitchFamily="18" charset="0"/>
            </a:endParaRPr>
          </a:p>
        </p:txBody>
      </p:sp>
      <p:sp>
        <p:nvSpPr>
          <p:cNvPr id="3" name="object 2"/>
          <p:cNvSpPr txBox="1"/>
          <p:nvPr/>
        </p:nvSpPr>
        <p:spPr>
          <a:xfrm>
            <a:off x="7239000" y="9601200"/>
            <a:ext cx="311785" cy="102657"/>
          </a:xfrm>
          <a:prstGeom prst="rect">
            <a:avLst/>
          </a:prstGeom>
        </p:spPr>
        <p:txBody>
          <a:bodyPr vert="horz" wrap="square" lIns="0" tIns="0" rIns="0" bIns="0" rtlCol="0">
            <a:spAutoFit/>
          </a:bodyPr>
          <a:lstStyle/>
          <a:p>
            <a:pPr>
              <a:lnSpc>
                <a:spcPts val="440"/>
              </a:lnSpc>
            </a:pPr>
            <a:r>
              <a:rPr lang="ka-GE" sz="2200" b="1" spc="-5" dirty="0" smtClean="0">
                <a:latin typeface="Arial"/>
                <a:cs typeface="Arial"/>
              </a:rPr>
              <a:t>10</a:t>
            </a:r>
            <a:endParaRPr sz="2200" dirty="0">
              <a:latin typeface="Arial"/>
              <a:cs typeface="Arial"/>
            </a:endParaRPr>
          </a:p>
        </p:txBody>
      </p:sp>
    </p:spTree>
    <p:extLst>
      <p:ext uri="{BB962C8B-B14F-4D97-AF65-F5344CB8AC3E}">
        <p14:creationId xmlns:p14="http://schemas.microsoft.com/office/powerpoint/2010/main" val="798803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flipH="1">
            <a:off x="838200" y="972518"/>
            <a:ext cx="6400800" cy="5139869"/>
          </a:xfrm>
          <a:prstGeom prst="rect">
            <a:avLst/>
          </a:prstGeom>
          <a:noFill/>
        </p:spPr>
        <p:txBody>
          <a:bodyPr wrap="square" rtlCol="0">
            <a:spAutoFit/>
          </a:bodyPr>
          <a:lstStyle/>
          <a:p>
            <a:pPr algn="ctr"/>
            <a:r>
              <a:rPr lang="ka-GE" sz="2000" b="1" dirty="0">
                <a:solidFill>
                  <a:schemeClr val="accent2">
                    <a:lumMod val="75000"/>
                  </a:schemeClr>
                </a:solidFill>
              </a:rPr>
              <a:t>სასერთიფიკატო პროგრამები</a:t>
            </a:r>
            <a:endParaRPr lang="en-US" sz="2000" b="1" dirty="0">
              <a:solidFill>
                <a:schemeClr val="accent2">
                  <a:lumMod val="75000"/>
                </a:schemeClr>
              </a:solidFill>
            </a:endParaRPr>
          </a:p>
          <a:p>
            <a:r>
              <a:rPr lang="ka-GE" sz="1600" b="1" dirty="0"/>
              <a:t>პროგრამა:</a:t>
            </a:r>
            <a:r>
              <a:rPr lang="ka-GE" sz="1600" dirty="0"/>
              <a:t> </a:t>
            </a:r>
            <a:r>
              <a:rPr lang="ka-GE" sz="2000" b="1" dirty="0"/>
              <a:t>მანიკურ-პედიკური/Manicure-pedicure</a:t>
            </a:r>
            <a:endParaRPr lang="en-US" sz="2000" b="1" dirty="0"/>
          </a:p>
          <a:p>
            <a:r>
              <a:rPr lang="ka-GE" sz="1600" b="1" dirty="0"/>
              <a:t>პროგრამის განხორციელების ადგილი:</a:t>
            </a:r>
            <a:r>
              <a:rPr lang="ka-GE" sz="1600" dirty="0"/>
              <a:t> ქალაქი თბილისი, ვაჟა-ფშაველას გამზ №71</a:t>
            </a:r>
            <a:endParaRPr lang="en-US" sz="1600" dirty="0"/>
          </a:p>
          <a:p>
            <a:r>
              <a:rPr lang="ka-GE" sz="1600" b="1" dirty="0"/>
              <a:t>პროგრამის სახე:</a:t>
            </a:r>
            <a:r>
              <a:rPr lang="ka-GE" sz="1600" dirty="0"/>
              <a:t> პროფესიული მომზადება</a:t>
            </a:r>
            <a:endParaRPr lang="en-US" sz="1600" dirty="0"/>
          </a:p>
          <a:p>
            <a:r>
              <a:rPr lang="ka-GE" sz="1600" b="1" dirty="0"/>
              <a:t>პროგრამის მიზანი:</a:t>
            </a:r>
            <a:r>
              <a:rPr lang="ka-GE" sz="1600" dirty="0"/>
              <a:t> მოამზადოს კვალიფიციური და კონკურენტუნარიანი სპეციალისტები, რომლებიც წარმატებით ფლობენ ფრჩხილის მოვლის პროცედურებსა და ტექნოლოგიებს.</a:t>
            </a:r>
            <a:endParaRPr lang="en-US" sz="1600" dirty="0"/>
          </a:p>
          <a:p>
            <a:r>
              <a:rPr lang="ka-GE" sz="1600" b="1" dirty="0"/>
              <a:t>პროგრამის ხანგრძლივობა კვირებში:</a:t>
            </a:r>
            <a:r>
              <a:rPr lang="ka-GE" sz="1600" dirty="0"/>
              <a:t> 4</a:t>
            </a:r>
            <a:endParaRPr lang="en-US" sz="1600" dirty="0"/>
          </a:p>
          <a:p>
            <a:r>
              <a:rPr lang="ka-GE" sz="1600" b="1" dirty="0"/>
              <a:t>სასწავლო საათობრივი დატვირთვა:</a:t>
            </a:r>
            <a:r>
              <a:rPr lang="ka-GE" sz="1600" dirty="0"/>
              <a:t> სულ 78  საათი , აქედან კვირეული დატვირთვა 20 სთ</a:t>
            </a:r>
            <a:endParaRPr lang="en-US" sz="1600" dirty="0"/>
          </a:p>
          <a:p>
            <a:r>
              <a:rPr lang="ka-GE" sz="1600" b="1" dirty="0"/>
              <a:t>პროგრამაზე დაშვების წინაპირობები:</a:t>
            </a:r>
            <a:r>
              <a:rPr lang="ka-GE" sz="1600" dirty="0"/>
              <a:t> საბაზო განათლება</a:t>
            </a:r>
            <a:endParaRPr lang="en-US" sz="1600" dirty="0"/>
          </a:p>
          <a:p>
            <a:r>
              <a:rPr lang="ka-GE" sz="1600" b="1" dirty="0"/>
              <a:t>კურსდამთავრებულს შეუძლია:</a:t>
            </a:r>
            <a:endParaRPr lang="en-US" sz="1600" dirty="0"/>
          </a:p>
          <a:p>
            <a:pPr marL="285750" lvl="0" indent="-285750">
              <a:buFont typeface="Arial" panose="020B0604020202020204" pitchFamily="34" charset="0"/>
              <a:buChar char="•"/>
            </a:pPr>
            <a:r>
              <a:rPr lang="ka-GE" sz="1600" dirty="0"/>
              <a:t>კლასიკური მანიკურის შესრულება;</a:t>
            </a:r>
            <a:endParaRPr lang="en-US" sz="1600" dirty="0"/>
          </a:p>
          <a:p>
            <a:pPr marL="285750" lvl="0" indent="-285750">
              <a:buFont typeface="Arial" panose="020B0604020202020204" pitchFamily="34" charset="0"/>
              <a:buChar char="•"/>
            </a:pPr>
            <a:r>
              <a:rPr lang="ka-GE" sz="1600" dirty="0"/>
              <a:t>კლასიკური პედიკურის შესრულება;</a:t>
            </a:r>
            <a:endParaRPr lang="en-US" sz="1600" dirty="0"/>
          </a:p>
          <a:p>
            <a:pPr marL="285750" lvl="0" indent="-285750">
              <a:buFont typeface="Arial" panose="020B0604020202020204" pitchFamily="34" charset="0"/>
              <a:buChar char="•"/>
            </a:pPr>
            <a:r>
              <a:rPr lang="ka-GE" sz="1600" dirty="0"/>
              <a:t>ნუნების დამუშავება;</a:t>
            </a:r>
            <a:endParaRPr lang="en-US" sz="1600" dirty="0"/>
          </a:p>
          <a:p>
            <a:pPr marL="285750" lvl="0" indent="-285750">
              <a:buFont typeface="Arial" panose="020B0604020202020204" pitchFamily="34" charset="0"/>
              <a:buChar char="•"/>
            </a:pPr>
            <a:r>
              <a:rPr lang="ka-GE" sz="1600" dirty="0"/>
              <a:t>გელ-ლაქით  „შილაკით“  მუშაობა.</a:t>
            </a:r>
            <a:endParaRPr lang="en-US" sz="1600" dirty="0"/>
          </a:p>
          <a:p>
            <a:r>
              <a:rPr lang="ka-GE" sz="1600" dirty="0"/>
              <a:t> </a:t>
            </a:r>
            <a:endParaRPr lang="en-US" sz="1600" dirty="0"/>
          </a:p>
          <a:p>
            <a:r>
              <a:rPr lang="ka-GE" sz="1600" dirty="0"/>
              <a:t>გაიცემა სახელმწიფოს მიერ აღიარებული ორენოვანი  სერთიფიკატი.</a:t>
            </a:r>
            <a:endParaRPr lang="en-US" sz="1600" dirty="0"/>
          </a:p>
        </p:txBody>
      </p:sp>
      <p:sp>
        <p:nvSpPr>
          <p:cNvPr id="11" name="Rectangle 2"/>
          <p:cNvSpPr>
            <a:spLocks noChangeArrowheads="1"/>
          </p:cNvSpPr>
          <p:nvPr/>
        </p:nvSpPr>
        <p:spPr bwMode="auto">
          <a:xfrm>
            <a:off x="990600" y="-228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6081"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531" y="12928"/>
            <a:ext cx="1150938" cy="69373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558691" y="313859"/>
            <a:ext cx="22894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1pPr>
            <a:lvl2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2pPr>
            <a:lvl3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3pPr>
            <a:lvl4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4pPr>
            <a:lvl5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5pPr>
            <a:lvl6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6pPr>
            <a:lvl7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7pPr>
            <a:lvl8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8pPr>
            <a:lvl9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9pPr>
          </a:lstStyle>
          <a:p>
            <a:pPr lvl="0"/>
            <a:r>
              <a:rPr lang="en-US" altLang="en-US" sz="1000" dirty="0">
                <a:latin typeface="Sylfaen" panose="010A0502050306030303" pitchFamily="18" charset="0"/>
                <a:ea typeface="Times New Roman" panose="02020603050405020304" pitchFamily="18" charset="0"/>
                <a:cs typeface="Times New Roman" panose="02020603050405020304" pitchFamily="18" charset="0"/>
              </a:rPr>
              <a:t>NATALI ACADEMY</a:t>
            </a:r>
            <a:r>
              <a:rPr lang="ka-GE" altLang="en-US" sz="1000" dirty="0">
                <a:latin typeface="Sylfaen" panose="010A0502050306030303" pitchFamily="18" charset="0"/>
                <a:ea typeface="Times New Roman" panose="02020603050405020304" pitchFamily="18" charset="0"/>
                <a:cs typeface="Times New Roman" panose="02020603050405020304" pitchFamily="18" charset="0"/>
              </a:rPr>
              <a:t>, კატალოგი </a:t>
            </a:r>
            <a:r>
              <a:rPr lang="ka-GE" altLang="en-US" sz="1000" dirty="0" smtClean="0">
                <a:latin typeface="Sylfaen" panose="010A0502050306030303" pitchFamily="18" charset="0"/>
                <a:ea typeface="Times New Roman" panose="02020603050405020304" pitchFamily="18" charset="0"/>
                <a:cs typeface="Times New Roman" panose="02020603050405020304" pitchFamily="18" charset="0"/>
              </a:rPr>
              <a:t>2021</a:t>
            </a:r>
            <a:endParaRPr lang="en-US" altLang="en-US" sz="1000" dirty="0">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76575" algn="ctr"/>
                <a:tab pos="6153150"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object 2"/>
          <p:cNvSpPr txBox="1"/>
          <p:nvPr/>
        </p:nvSpPr>
        <p:spPr>
          <a:xfrm>
            <a:off x="7216036" y="9601200"/>
            <a:ext cx="311785" cy="102657"/>
          </a:xfrm>
          <a:prstGeom prst="rect">
            <a:avLst/>
          </a:prstGeom>
        </p:spPr>
        <p:txBody>
          <a:bodyPr vert="horz" wrap="square" lIns="0" tIns="0" rIns="0" bIns="0" rtlCol="0">
            <a:spAutoFit/>
          </a:bodyPr>
          <a:lstStyle/>
          <a:p>
            <a:pPr>
              <a:lnSpc>
                <a:spcPts val="440"/>
              </a:lnSpc>
            </a:pPr>
            <a:r>
              <a:rPr lang="ka-GE" sz="2200" b="1" spc="-5" dirty="0" smtClean="0">
                <a:latin typeface="Arial"/>
                <a:cs typeface="Arial"/>
              </a:rPr>
              <a:t>11</a:t>
            </a:r>
            <a:endParaRPr sz="2200" dirty="0">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585" y="868978"/>
            <a:ext cx="6934200" cy="6457152"/>
          </a:xfrm>
          <a:prstGeom prst="rect">
            <a:avLst/>
          </a:prstGeom>
        </p:spPr>
        <p:txBody>
          <a:bodyPr wrap="square">
            <a:spAutoFit/>
          </a:bodyPr>
          <a:lstStyle/>
          <a:p>
            <a:pPr>
              <a:lnSpc>
                <a:spcPct val="110000"/>
              </a:lnSpc>
            </a:pPr>
            <a:r>
              <a:rPr lang="ka-GE" sz="1600" b="1" dirty="0">
                <a:ea typeface="Times New Roman" panose="02020603050405020304" pitchFamily="18" charset="0"/>
                <a:cs typeface="Times New Roman" panose="02020603050405020304" pitchFamily="18" charset="0"/>
              </a:rPr>
              <a:t>პროგრამა:</a:t>
            </a:r>
            <a:r>
              <a:rPr lang="ka-GE" sz="1600" dirty="0">
                <a:ea typeface="Times New Roman" panose="02020603050405020304" pitchFamily="18" charset="0"/>
                <a:cs typeface="Times New Roman" panose="02020603050405020304" pitchFamily="18" charset="0"/>
              </a:rPr>
              <a:t> </a:t>
            </a:r>
            <a:r>
              <a:rPr lang="ka-GE" sz="2000" b="1" dirty="0">
                <a:ea typeface="Times New Roman" panose="02020603050405020304" pitchFamily="18" charset="0"/>
                <a:cs typeface="Times New Roman" panose="02020603050405020304" pitchFamily="18" charset="0"/>
              </a:rPr>
              <a:t>ესთეტიკური კოსმეტოლოგია - სახის კანის მოვლა/Aesthetic cosmetology - facial skin care</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sz="1600" b="1" dirty="0">
                <a:ea typeface="Times New Roman" panose="02020603050405020304" pitchFamily="18" charset="0"/>
                <a:cs typeface="Times New Roman" panose="02020603050405020304" pitchFamily="18" charset="0"/>
              </a:rPr>
              <a:t>პროგრამის განხორციელების ადგილი:</a:t>
            </a:r>
            <a:r>
              <a:rPr lang="ka-GE" sz="1600" dirty="0">
                <a:ea typeface="Times New Roman" panose="02020603050405020304" pitchFamily="18" charset="0"/>
                <a:cs typeface="Times New Roman" panose="02020603050405020304" pitchFamily="18" charset="0"/>
              </a:rPr>
              <a:t> ქალაქი თბილისი, ვაჟა-ფშაველას გამზ №71</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sz="1600" b="1" dirty="0">
                <a:ea typeface="Times New Roman" panose="02020603050405020304" pitchFamily="18" charset="0"/>
                <a:cs typeface="Times New Roman" panose="02020603050405020304" pitchFamily="18" charset="0"/>
              </a:rPr>
              <a:t>პროგრამის სახე:</a:t>
            </a:r>
            <a:r>
              <a:rPr lang="ka-GE" sz="1600" dirty="0">
                <a:ea typeface="Times New Roman" panose="02020603050405020304" pitchFamily="18" charset="0"/>
                <a:cs typeface="Times New Roman" panose="02020603050405020304" pitchFamily="18" charset="0"/>
              </a:rPr>
              <a:t> პროფესიული მომზადება</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0000"/>
              </a:lnSpc>
            </a:pPr>
            <a:r>
              <a:rPr lang="ka-GE" sz="1600" b="1" dirty="0">
                <a:ea typeface="Times New Roman" panose="02020603050405020304" pitchFamily="18" charset="0"/>
                <a:cs typeface="Times New Roman" panose="02020603050405020304" pitchFamily="18" charset="0"/>
              </a:rPr>
              <a:t>პროგრამის მიზანი:</a:t>
            </a:r>
            <a:r>
              <a:rPr lang="ka-GE" sz="1600" dirty="0">
                <a:ea typeface="Times New Roman" panose="02020603050405020304" pitchFamily="18" charset="0"/>
                <a:cs typeface="Times New Roman" panose="02020603050405020304" pitchFamily="18" charset="0"/>
              </a:rPr>
              <a:t> კურსდამთავრებულმა შეძლოს ესთეტიკური კოსმეტოლოგიური მომსახურების საბაზისო პროცედურების, ასევე სახის და ზურგის არის კოსმეტოლოგიური მასაჟის დაგეგმვა-განხორციელება, მათდამი დადგენილი სანიტარულ-ჰიგიენური და უსაფრთხოების ნორმების დაცვით</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sz="1600" b="1" dirty="0">
                <a:ea typeface="Times New Roman" panose="02020603050405020304" pitchFamily="18" charset="0"/>
                <a:cs typeface="Times New Roman" panose="02020603050405020304" pitchFamily="18" charset="0"/>
              </a:rPr>
              <a:t>პროგრამის ხანგრძლივობა კვირებში:</a:t>
            </a:r>
            <a:r>
              <a:rPr lang="ka-GE" sz="1600" dirty="0">
                <a:ea typeface="Times New Roman" panose="02020603050405020304" pitchFamily="18" charset="0"/>
                <a:cs typeface="Times New Roman" panose="02020603050405020304" pitchFamily="18" charset="0"/>
              </a:rPr>
              <a:t> 10</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sz="1600" b="1" dirty="0">
                <a:ea typeface="Times New Roman" panose="02020603050405020304" pitchFamily="18" charset="0"/>
                <a:cs typeface="Times New Roman" panose="02020603050405020304" pitchFamily="18" charset="0"/>
              </a:rPr>
              <a:t>სასწავლო საათობრივი დატვირთვა:</a:t>
            </a:r>
            <a:r>
              <a:rPr lang="ka-GE" sz="1600" dirty="0">
                <a:ea typeface="Times New Roman" panose="02020603050405020304" pitchFamily="18" charset="0"/>
                <a:cs typeface="Times New Roman" panose="02020603050405020304" pitchFamily="18" charset="0"/>
              </a:rPr>
              <a:t> სულ 188  საათი , აქედან კვირეული დატვირთვა 20 სთ</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sz="1600" b="1" dirty="0">
                <a:ea typeface="Times New Roman" panose="02020603050405020304" pitchFamily="18" charset="0"/>
                <a:cs typeface="Times New Roman" panose="02020603050405020304" pitchFamily="18" charset="0"/>
              </a:rPr>
              <a:t>პროგრამაზე დაშვების წინაპირობები:</a:t>
            </a:r>
            <a:r>
              <a:rPr lang="ka-GE" sz="1600" dirty="0">
                <a:ea typeface="Times New Roman" panose="02020603050405020304" pitchFamily="18" charset="0"/>
                <a:cs typeface="Times New Roman" panose="02020603050405020304" pitchFamily="18" charset="0"/>
              </a:rPr>
              <a:t> საბაზო განათლება</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sz="1600" b="1" dirty="0">
                <a:ea typeface="Times New Roman" panose="02020603050405020304" pitchFamily="18" charset="0"/>
                <a:cs typeface="Times New Roman" panose="02020603050405020304" pitchFamily="18" charset="0"/>
              </a:rPr>
              <a:t>კურსდამთავრებულს შეუძლია:</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ესთეტიკური კოსმეტოლოგიური  პროცედურების მომსახურება: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კანის ზედაპირული წმენდა,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კანის დატენიანება - გამკვრივება;</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კანის აღდგენა - გაახალგაზრდავება;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სახის და ზურგის არის კოსმეტოლოგიური მასაჟი (კლასიკური, პლასტიკური, აპარატული).</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sz="1600" dirty="0">
                <a:ea typeface="Times New Roman" panose="02020603050405020304" pitchFamily="18" charset="0"/>
                <a:cs typeface="Times New Roman" panose="02020603050405020304" pitchFamily="18" charset="0"/>
              </a:rPr>
              <a:t> </a:t>
            </a:r>
            <a:r>
              <a:rPr lang="ka-GE" sz="1600" dirty="0" smtClean="0">
                <a:ea typeface="Times New Roman" panose="02020603050405020304" pitchFamily="18" charset="0"/>
                <a:cs typeface="Times New Roman" panose="02020603050405020304" pitchFamily="18" charset="0"/>
              </a:rPr>
              <a:t>გაიცემა </a:t>
            </a:r>
            <a:r>
              <a:rPr lang="ka-GE" sz="1600" dirty="0">
                <a:ea typeface="Times New Roman" panose="02020603050405020304" pitchFamily="18" charset="0"/>
                <a:cs typeface="Times New Roman" panose="02020603050405020304" pitchFamily="18" charset="0"/>
              </a:rPr>
              <a:t>სახელმწიფოს მიერ </a:t>
            </a:r>
            <a:r>
              <a:rPr lang="ka-GE" sz="1600" dirty="0" smtClean="0">
                <a:ea typeface="Times New Roman" panose="02020603050405020304" pitchFamily="18" charset="0"/>
                <a:cs typeface="Times New Roman" panose="02020603050405020304" pitchFamily="18" charset="0"/>
              </a:rPr>
              <a:t>აღიარებული</a:t>
            </a:r>
          </a:p>
          <a:p>
            <a:pPr>
              <a:lnSpc>
                <a:spcPct val="110000"/>
              </a:lnSpc>
            </a:pPr>
            <a:r>
              <a:rPr lang="ka-GE" sz="1600" dirty="0" smtClean="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Times New Roman" panose="02020603050405020304" pitchFamily="18" charset="0"/>
              </a:rPr>
              <a:t>ორენოვანი  სერთიფიკატი.</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2"/>
          <p:cNvSpPr>
            <a:spLocks noChangeArrowheads="1"/>
          </p:cNvSpPr>
          <p:nvPr/>
        </p:nvSpPr>
        <p:spPr bwMode="auto">
          <a:xfrm>
            <a:off x="723900" y="-3048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7105"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999" y="39838"/>
            <a:ext cx="1150938" cy="6937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670453" y="345758"/>
            <a:ext cx="22894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1pPr>
            <a:lvl2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2pPr>
            <a:lvl3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3pPr>
            <a:lvl4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4pPr>
            <a:lvl5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5pPr>
            <a:lvl6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6pPr>
            <a:lvl7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7pPr>
            <a:lvl8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8pPr>
            <a:lvl9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9pPr>
          </a:lstStyle>
          <a:p>
            <a:pPr lvl="0"/>
            <a:r>
              <a:rPr lang="en-US" altLang="en-US" sz="1000" dirty="0">
                <a:latin typeface="Sylfaen" panose="010A0502050306030303" pitchFamily="18" charset="0"/>
                <a:ea typeface="Times New Roman" panose="02020603050405020304" pitchFamily="18" charset="0"/>
                <a:cs typeface="Times New Roman" panose="02020603050405020304" pitchFamily="18" charset="0"/>
              </a:rPr>
              <a:t>NATALI ACADEMY</a:t>
            </a:r>
            <a:r>
              <a:rPr lang="ka-GE" altLang="en-US" sz="1000" dirty="0">
                <a:latin typeface="Sylfaen" panose="010A0502050306030303" pitchFamily="18" charset="0"/>
                <a:ea typeface="Times New Roman" panose="02020603050405020304" pitchFamily="18" charset="0"/>
                <a:cs typeface="Times New Roman" panose="02020603050405020304" pitchFamily="18" charset="0"/>
              </a:rPr>
              <a:t>, კატალოგი </a:t>
            </a:r>
            <a:r>
              <a:rPr lang="ka-GE" altLang="en-US" sz="1000" dirty="0" smtClean="0">
                <a:latin typeface="Sylfaen" panose="010A0502050306030303" pitchFamily="18" charset="0"/>
                <a:ea typeface="Times New Roman" panose="02020603050405020304" pitchFamily="18" charset="0"/>
                <a:cs typeface="Times New Roman" panose="02020603050405020304" pitchFamily="18" charset="0"/>
              </a:rPr>
              <a:t>2021</a:t>
            </a:r>
            <a:endParaRPr lang="en-US" altLang="en-US" sz="1000" dirty="0">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76575" algn="ctr"/>
                <a:tab pos="6153150"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object 2"/>
          <p:cNvSpPr txBox="1"/>
          <p:nvPr/>
        </p:nvSpPr>
        <p:spPr>
          <a:xfrm>
            <a:off x="7239000" y="9601200"/>
            <a:ext cx="311785" cy="102657"/>
          </a:xfrm>
          <a:prstGeom prst="rect">
            <a:avLst/>
          </a:prstGeom>
        </p:spPr>
        <p:txBody>
          <a:bodyPr vert="horz" wrap="square" lIns="0" tIns="0" rIns="0" bIns="0" rtlCol="0">
            <a:spAutoFit/>
          </a:bodyPr>
          <a:lstStyle/>
          <a:p>
            <a:pPr>
              <a:lnSpc>
                <a:spcPts val="440"/>
              </a:lnSpc>
            </a:pPr>
            <a:r>
              <a:rPr lang="ka-GE" sz="2200" b="1" spc="-5" dirty="0" smtClean="0">
                <a:latin typeface="Arial"/>
                <a:cs typeface="Arial"/>
              </a:rPr>
              <a:t>12</a:t>
            </a:r>
            <a:endParaRPr sz="2200" dirty="0">
              <a:latin typeface="Arial"/>
              <a:cs typeface="Arial"/>
            </a:endParaRPr>
          </a:p>
        </p:txBody>
      </p:sp>
    </p:spTree>
    <p:extLst>
      <p:ext uri="{BB962C8B-B14F-4D97-AF65-F5344CB8AC3E}">
        <p14:creationId xmlns:p14="http://schemas.microsoft.com/office/powerpoint/2010/main" val="1498358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39739"/>
            <a:ext cx="6858000" cy="6423297"/>
          </a:xfrm>
          <a:prstGeom prst="rect">
            <a:avLst/>
          </a:prstGeom>
        </p:spPr>
        <p:txBody>
          <a:bodyPr wrap="square">
            <a:spAutoFit/>
          </a:bodyPr>
          <a:lstStyle/>
          <a:p>
            <a:pPr>
              <a:lnSpc>
                <a:spcPct val="110000"/>
              </a:lnSpc>
            </a:pPr>
            <a:r>
              <a:rPr lang="ka-GE" sz="1600" b="1" dirty="0">
                <a:ea typeface="Times New Roman" panose="02020603050405020304" pitchFamily="18" charset="0"/>
                <a:cs typeface="Times New Roman" panose="02020603050405020304" pitchFamily="18" charset="0"/>
              </a:rPr>
              <a:t>პროგრამა:</a:t>
            </a:r>
            <a:r>
              <a:rPr lang="ka-GE" sz="1600" dirty="0">
                <a:ea typeface="Times New Roman" panose="02020603050405020304" pitchFamily="18" charset="0"/>
                <a:cs typeface="Times New Roman" panose="02020603050405020304" pitchFamily="18" charset="0"/>
              </a:rPr>
              <a:t> </a:t>
            </a:r>
            <a:r>
              <a:rPr lang="ka-GE" sz="2000" b="1" dirty="0">
                <a:ea typeface="Times New Roman" panose="02020603050405020304" pitchFamily="18" charset="0"/>
                <a:cs typeface="Times New Roman" panose="02020603050405020304" pitchFamily="18" charset="0"/>
              </a:rPr>
              <a:t>ვიზაჟისტი/Make-up artist </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sz="1600" b="1" dirty="0">
                <a:ea typeface="Times New Roman" panose="02020603050405020304" pitchFamily="18" charset="0"/>
                <a:cs typeface="Times New Roman" panose="02020603050405020304" pitchFamily="18" charset="0"/>
              </a:rPr>
              <a:t>პროგრამის განხორციელების ადგილი:</a:t>
            </a:r>
            <a:r>
              <a:rPr lang="ka-GE" sz="1600" dirty="0">
                <a:ea typeface="Times New Roman" panose="02020603050405020304" pitchFamily="18" charset="0"/>
                <a:cs typeface="Times New Roman" panose="02020603050405020304" pitchFamily="18" charset="0"/>
              </a:rPr>
              <a:t> ქალაქი თბილისი, ვაჟა-ფშაველას გამზ №71</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sz="1600" b="1" dirty="0">
                <a:ea typeface="Times New Roman" panose="02020603050405020304" pitchFamily="18" charset="0"/>
                <a:cs typeface="Times New Roman" panose="02020603050405020304" pitchFamily="18" charset="0"/>
              </a:rPr>
              <a:t>პროგრამის სახე:</a:t>
            </a:r>
            <a:r>
              <a:rPr lang="ka-GE" sz="1600" dirty="0">
                <a:ea typeface="Times New Roman" panose="02020603050405020304" pitchFamily="18" charset="0"/>
                <a:cs typeface="Times New Roman" panose="02020603050405020304" pitchFamily="18" charset="0"/>
              </a:rPr>
              <a:t> პროფესიული მომზადება</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0000"/>
              </a:lnSpc>
            </a:pPr>
            <a:r>
              <a:rPr lang="ka-GE" sz="1600" b="1" dirty="0">
                <a:ea typeface="Times New Roman" panose="02020603050405020304" pitchFamily="18" charset="0"/>
                <a:cs typeface="Times New Roman" panose="02020603050405020304" pitchFamily="18" charset="0"/>
              </a:rPr>
              <a:t>პროგრამის მიზანი:</a:t>
            </a:r>
            <a:r>
              <a:rPr lang="ka-GE" sz="1600" dirty="0">
                <a:ea typeface="Times New Roman" panose="02020603050405020304" pitchFamily="18" charset="0"/>
                <a:cs typeface="Times New Roman" panose="02020603050405020304" pitchFamily="18" charset="0"/>
              </a:rPr>
              <a:t> კვალიფიციური და კონკურენტუნარიანი სპეციალისტების მომზადება, რომლებიც კლიენტის მოთხოვნის, მისი ინდივიდუალური თავისებურებების (სახის, თვალის ფორმა, ფერი, გარეგნულ იერი/ტიპაჟი) და უახლესი ტენდენციების გათვალისწინებით, წარმატებით შესარულებენ ვიზაჟის მომსახურებას.</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sz="1600" b="1" dirty="0">
                <a:ea typeface="Times New Roman" panose="02020603050405020304" pitchFamily="18" charset="0"/>
                <a:cs typeface="Times New Roman" panose="02020603050405020304" pitchFamily="18" charset="0"/>
              </a:rPr>
              <a:t>პროგრამის ხანგრძლივობა კვირებში:</a:t>
            </a:r>
            <a:r>
              <a:rPr lang="ka-GE" sz="1600" dirty="0">
                <a:ea typeface="Times New Roman" panose="02020603050405020304" pitchFamily="18" charset="0"/>
                <a:cs typeface="Times New Roman" panose="02020603050405020304" pitchFamily="18" charset="0"/>
              </a:rPr>
              <a:t> 8</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sz="1600" b="1" dirty="0">
                <a:ea typeface="Times New Roman" panose="02020603050405020304" pitchFamily="18" charset="0"/>
                <a:cs typeface="Times New Roman" panose="02020603050405020304" pitchFamily="18" charset="0"/>
              </a:rPr>
              <a:t>სასწავლო საათობრივი დატვირთვა:</a:t>
            </a:r>
            <a:r>
              <a:rPr lang="ka-GE" sz="1600" dirty="0">
                <a:ea typeface="Times New Roman" panose="02020603050405020304" pitchFamily="18" charset="0"/>
                <a:cs typeface="Times New Roman" panose="02020603050405020304" pitchFamily="18" charset="0"/>
              </a:rPr>
              <a:t> სულ 162  საათი , აქედან კვირეული დატვირთვა 20 სთ</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sz="1600" b="1" dirty="0">
                <a:ea typeface="Times New Roman" panose="02020603050405020304" pitchFamily="18" charset="0"/>
                <a:cs typeface="Times New Roman" panose="02020603050405020304" pitchFamily="18" charset="0"/>
              </a:rPr>
              <a:t>პროგრამაზე დაშვების წინაპირობები:</a:t>
            </a:r>
            <a:r>
              <a:rPr lang="ka-GE" sz="1600" dirty="0">
                <a:ea typeface="Times New Roman" panose="02020603050405020304" pitchFamily="18" charset="0"/>
                <a:cs typeface="Times New Roman" panose="02020603050405020304" pitchFamily="18" charset="0"/>
              </a:rPr>
              <a:t> საბაზო განათლება</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sz="1600" b="1" dirty="0">
                <a:ea typeface="Times New Roman" panose="02020603050405020304" pitchFamily="18" charset="0"/>
                <a:cs typeface="Times New Roman" panose="02020603050405020304" pitchFamily="18" charset="0"/>
              </a:rPr>
              <a:t>კურსდამთავრებულს შეუძლია:</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დღის მაკიაჟის შესრულება;</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საღამოს მაკიაჟის შესრულება;</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საქორწინო მაკიაჟს შესრულება;</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გრიმის შესრულება ფოტოსესიისთვის;</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ტელეგრიმის შესრულება;</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ინდივიდუალური </a:t>
            </a:r>
            <a:r>
              <a:rPr lang="ka-GE" sz="1600" dirty="0" smtClean="0">
                <a:ea typeface="Times New Roman" panose="02020603050405020304" pitchFamily="18" charset="0"/>
                <a:cs typeface="Times New Roman" panose="02020603050405020304" pitchFamily="18" charset="0"/>
              </a:rPr>
              <a:t>კონცეფციის</a:t>
            </a:r>
          </a:p>
          <a:p>
            <a:pPr marR="0" lvl="0">
              <a:lnSpc>
                <a:spcPct val="110000"/>
              </a:lnSpc>
              <a:spcBef>
                <a:spcPts val="0"/>
              </a:spcBef>
              <a:spcAft>
                <a:spcPts val="0"/>
              </a:spcAft>
              <a:buClr>
                <a:srgbClr val="417354"/>
              </a:buClr>
            </a:pPr>
            <a:r>
              <a:rPr lang="ka-GE" sz="1600" dirty="0">
                <a:ea typeface="Times New Roman" panose="02020603050405020304" pitchFamily="18" charset="0"/>
                <a:cs typeface="Times New Roman" panose="02020603050405020304" pitchFamily="18" charset="0"/>
              </a:rPr>
              <a:t> </a:t>
            </a:r>
            <a:r>
              <a:rPr lang="ka-GE" sz="1600" dirty="0" smtClean="0">
                <a:ea typeface="Times New Roman" panose="02020603050405020304" pitchFamily="18" charset="0"/>
                <a:cs typeface="Times New Roman" panose="02020603050405020304" pitchFamily="18" charset="0"/>
              </a:rPr>
              <a:t>     </a:t>
            </a:r>
            <a:r>
              <a:rPr lang="ka-GE" sz="1600" dirty="0">
                <a:ea typeface="Times New Roman" panose="02020603050405020304" pitchFamily="18" charset="0"/>
                <a:cs typeface="Times New Roman" panose="02020603050405020304" pitchFamily="18" charset="0"/>
              </a:rPr>
              <a:t>შესაბამისად გრიმის გაკეთება.</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sz="1600" dirty="0">
                <a:ea typeface="Times New Roman" panose="02020603050405020304" pitchFamily="18" charset="0"/>
                <a:cs typeface="Times New Roman" panose="02020603050405020304" pitchFamily="18" charset="0"/>
              </a:rPr>
              <a:t> </a:t>
            </a:r>
            <a:r>
              <a:rPr lang="ka-GE" sz="1600" dirty="0" smtClean="0">
                <a:ea typeface="Times New Roman" panose="02020603050405020304" pitchFamily="18" charset="0"/>
                <a:cs typeface="Times New Roman" panose="02020603050405020304" pitchFamily="18" charset="0"/>
              </a:rPr>
              <a:t>გაიცემა </a:t>
            </a:r>
            <a:r>
              <a:rPr lang="ka-GE" sz="1600" dirty="0">
                <a:ea typeface="Times New Roman" panose="02020603050405020304" pitchFamily="18" charset="0"/>
                <a:cs typeface="Times New Roman" panose="02020603050405020304" pitchFamily="18" charset="0"/>
              </a:rPr>
              <a:t>სახელმწიფოს </a:t>
            </a:r>
            <a:r>
              <a:rPr lang="ka-GE" sz="1600" dirty="0" smtClean="0">
                <a:ea typeface="Times New Roman" panose="02020603050405020304" pitchFamily="18" charset="0"/>
                <a:cs typeface="Times New Roman" panose="02020603050405020304" pitchFamily="18" charset="0"/>
              </a:rPr>
              <a:t>მიერ </a:t>
            </a:r>
            <a:endParaRPr lang="en-US" sz="1600" dirty="0" smtClean="0">
              <a:ea typeface="Times New Roman" panose="02020603050405020304" pitchFamily="18" charset="0"/>
              <a:cs typeface="Times New Roman" panose="02020603050405020304" pitchFamily="18" charset="0"/>
            </a:endParaRPr>
          </a:p>
          <a:p>
            <a:pPr>
              <a:lnSpc>
                <a:spcPct val="110000"/>
              </a:lnSpc>
            </a:pPr>
            <a:r>
              <a:rPr lang="ka-GE" sz="1600" dirty="0" smtClean="0">
                <a:ea typeface="Times New Roman" panose="02020603050405020304" pitchFamily="18" charset="0"/>
                <a:cs typeface="Times New Roman" panose="02020603050405020304" pitchFamily="18" charset="0"/>
              </a:rPr>
              <a:t>აღიარებული </a:t>
            </a:r>
            <a:r>
              <a:rPr lang="ka-GE" sz="1600" dirty="0">
                <a:ea typeface="Times New Roman" panose="02020603050405020304" pitchFamily="18" charset="0"/>
                <a:cs typeface="Times New Roman" panose="02020603050405020304" pitchFamily="18" charset="0"/>
              </a:rPr>
              <a:t>ორენოვანი  სერთიფიკატი</a:t>
            </a:r>
            <a:r>
              <a:rPr lang="ka-GE" dirty="0">
                <a:ea typeface="Times New Roman" panose="02020603050405020304" pitchFamily="18" charset="0"/>
                <a:cs typeface="Times New Roman" panose="02020603050405020304" pitchFamily="18" charset="0"/>
              </a:rPr>
              <a:t>.</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2"/>
          <p:cNvSpPr>
            <a:spLocks noChangeArrowheads="1"/>
          </p:cNvSpPr>
          <p:nvPr/>
        </p:nvSpPr>
        <p:spPr bwMode="auto">
          <a:xfrm>
            <a:off x="838200" y="-1524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812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09317"/>
            <a:ext cx="1150938" cy="6937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676483" y="416519"/>
            <a:ext cx="22894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1pPr>
            <a:lvl2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2pPr>
            <a:lvl3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3pPr>
            <a:lvl4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4pPr>
            <a:lvl5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5pPr>
            <a:lvl6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6pPr>
            <a:lvl7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7pPr>
            <a:lvl8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8pPr>
            <a:lvl9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9pPr>
          </a:lstStyle>
          <a:p>
            <a:pPr lvl="0"/>
            <a:r>
              <a:rPr lang="en-US" altLang="en-US" sz="1000" dirty="0">
                <a:latin typeface="Sylfaen" panose="010A0502050306030303" pitchFamily="18" charset="0"/>
                <a:ea typeface="Times New Roman" panose="02020603050405020304" pitchFamily="18" charset="0"/>
                <a:cs typeface="Times New Roman" panose="02020603050405020304" pitchFamily="18" charset="0"/>
              </a:rPr>
              <a:t>NATALI ACADEMY</a:t>
            </a:r>
            <a:r>
              <a:rPr lang="ka-GE" altLang="en-US" sz="1000" dirty="0">
                <a:latin typeface="Sylfaen" panose="010A0502050306030303" pitchFamily="18" charset="0"/>
                <a:ea typeface="Times New Roman" panose="02020603050405020304" pitchFamily="18" charset="0"/>
                <a:cs typeface="Times New Roman" panose="02020603050405020304" pitchFamily="18" charset="0"/>
              </a:rPr>
              <a:t>, კატალოგი </a:t>
            </a:r>
            <a:r>
              <a:rPr lang="ka-GE" altLang="en-US" sz="1000" dirty="0" smtClean="0">
                <a:latin typeface="Sylfaen" panose="010A0502050306030303" pitchFamily="18" charset="0"/>
                <a:ea typeface="Times New Roman" panose="02020603050405020304" pitchFamily="18" charset="0"/>
                <a:cs typeface="Times New Roman" panose="02020603050405020304" pitchFamily="18" charset="0"/>
              </a:rPr>
              <a:t>2021</a:t>
            </a:r>
            <a:endParaRPr lang="en-US" altLang="en-US" sz="1000" dirty="0">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76575" algn="ctr"/>
                <a:tab pos="6153150"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object 2"/>
          <p:cNvSpPr txBox="1"/>
          <p:nvPr/>
        </p:nvSpPr>
        <p:spPr>
          <a:xfrm>
            <a:off x="7239000" y="9601200"/>
            <a:ext cx="311785" cy="102657"/>
          </a:xfrm>
          <a:prstGeom prst="rect">
            <a:avLst/>
          </a:prstGeom>
        </p:spPr>
        <p:txBody>
          <a:bodyPr vert="horz" wrap="square" lIns="0" tIns="0" rIns="0" bIns="0" rtlCol="0">
            <a:spAutoFit/>
          </a:bodyPr>
          <a:lstStyle/>
          <a:p>
            <a:pPr>
              <a:lnSpc>
                <a:spcPts val="440"/>
              </a:lnSpc>
            </a:pPr>
            <a:r>
              <a:rPr sz="2200" b="1" spc="-5" dirty="0" smtClean="0">
                <a:latin typeface="Arial"/>
                <a:cs typeface="Arial"/>
              </a:rPr>
              <a:t>1</a:t>
            </a:r>
            <a:r>
              <a:rPr lang="ka-GE" sz="2200" b="1" spc="-5" dirty="0">
                <a:latin typeface="Arial"/>
                <a:cs typeface="Arial"/>
              </a:rPr>
              <a:t>3</a:t>
            </a:r>
            <a:endParaRPr sz="2200" dirty="0">
              <a:latin typeface="Arial"/>
              <a:cs typeface="Arial"/>
            </a:endParaRPr>
          </a:p>
        </p:txBody>
      </p:sp>
    </p:spTree>
    <p:extLst>
      <p:ext uri="{BB962C8B-B14F-4D97-AF65-F5344CB8AC3E}">
        <p14:creationId xmlns:p14="http://schemas.microsoft.com/office/powerpoint/2010/main" val="169635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53669"/>
            <a:ext cx="6362700" cy="6287875"/>
          </a:xfrm>
          <a:prstGeom prst="rect">
            <a:avLst/>
          </a:prstGeom>
        </p:spPr>
        <p:txBody>
          <a:bodyPr wrap="square">
            <a:spAutoFit/>
          </a:bodyPr>
          <a:lstStyle/>
          <a:p>
            <a:pPr>
              <a:lnSpc>
                <a:spcPct val="110000"/>
              </a:lnSpc>
            </a:pPr>
            <a:r>
              <a:rPr lang="ka-GE" b="1" dirty="0">
                <a:ea typeface="Times New Roman" panose="02020603050405020304" pitchFamily="18" charset="0"/>
                <a:cs typeface="Times New Roman" panose="02020603050405020304" pitchFamily="18" charset="0"/>
              </a:rPr>
              <a:t>პროგრამა:</a:t>
            </a:r>
            <a:r>
              <a:rPr lang="ka-GE" dirty="0">
                <a:ea typeface="Times New Roman" panose="02020603050405020304" pitchFamily="18" charset="0"/>
                <a:cs typeface="Times New Roman" panose="02020603050405020304" pitchFamily="18" charset="0"/>
              </a:rPr>
              <a:t> </a:t>
            </a:r>
            <a:r>
              <a:rPr lang="ka-GE" sz="2000" b="1" dirty="0">
                <a:ea typeface="Times New Roman" panose="02020603050405020304" pitchFamily="18" charset="0"/>
                <a:cs typeface="Times New Roman" panose="02020603050405020304" pitchFamily="18" charset="0"/>
              </a:rPr>
              <a:t>კანის ესთეტიკური დერმოპიგმენტაცია/Aesthetic dermopigmentation of the skin</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b="1" dirty="0">
                <a:ea typeface="Times New Roman" panose="02020603050405020304" pitchFamily="18" charset="0"/>
                <a:cs typeface="Times New Roman" panose="02020603050405020304" pitchFamily="18" charset="0"/>
              </a:rPr>
              <a:t>პროგრამის განხორციელების ადგილი:</a:t>
            </a:r>
            <a:r>
              <a:rPr lang="ka-GE" dirty="0">
                <a:ea typeface="Times New Roman" panose="02020603050405020304" pitchFamily="18" charset="0"/>
                <a:cs typeface="Times New Roman" panose="02020603050405020304" pitchFamily="18" charset="0"/>
              </a:rPr>
              <a:t> ქალაქი თბილისი, ვაჟა-ფშაველას გამზ №71</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b="1" dirty="0">
                <a:ea typeface="Times New Roman" panose="02020603050405020304" pitchFamily="18" charset="0"/>
                <a:cs typeface="Times New Roman" panose="02020603050405020304" pitchFamily="18" charset="0"/>
              </a:rPr>
              <a:t>პროგრამის სახე:</a:t>
            </a:r>
            <a:r>
              <a:rPr lang="ka-GE" dirty="0">
                <a:ea typeface="Times New Roman" panose="02020603050405020304" pitchFamily="18" charset="0"/>
                <a:cs typeface="Times New Roman" panose="02020603050405020304" pitchFamily="18" charset="0"/>
              </a:rPr>
              <a:t> პროფესიული მომზადება</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0000"/>
              </a:lnSpc>
            </a:pPr>
            <a:r>
              <a:rPr lang="ka-GE" b="1" dirty="0">
                <a:ea typeface="Times New Roman" panose="02020603050405020304" pitchFamily="18" charset="0"/>
                <a:cs typeface="Times New Roman" panose="02020603050405020304" pitchFamily="18" charset="0"/>
              </a:rPr>
              <a:t>პროგრამის მიზანი:</a:t>
            </a:r>
            <a:r>
              <a:rPr lang="ka-GE" dirty="0">
                <a:ea typeface="Times New Roman" panose="02020603050405020304" pitchFamily="18" charset="0"/>
                <a:cs typeface="Times New Roman" panose="02020603050405020304" pitchFamily="18" charset="0"/>
              </a:rPr>
              <a:t> კვალიფიციური სპეციალისტების მომზადება, სახის ნაკვთების (თვალის, წამწამის, წარბის, ტუჩის) ესთეტიკური დერმოპიგმენტაციის ტექნიკის, ანუ ე.წ. პერმანენტული მაკიაჟის, მიკრობლეიდინგის ტექნიკის დაუფლება.</a:t>
            </a:r>
            <a:r>
              <a:rPr lang="ka-GE"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0000"/>
              </a:lnSpc>
            </a:pPr>
            <a:r>
              <a:rPr lang="ka-GE" b="1" dirty="0">
                <a:ea typeface="Times New Roman" panose="02020603050405020304" pitchFamily="18" charset="0"/>
                <a:cs typeface="Times New Roman" panose="02020603050405020304" pitchFamily="18" charset="0"/>
              </a:rPr>
              <a:t>პროგრამის ხანგრძლივობა კვირებში:</a:t>
            </a:r>
            <a:r>
              <a:rPr lang="ka-GE" dirty="0">
                <a:ea typeface="Times New Roman" panose="02020603050405020304" pitchFamily="18" charset="0"/>
                <a:cs typeface="Times New Roman" panose="02020603050405020304" pitchFamily="18" charset="0"/>
              </a:rPr>
              <a:t> 6</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b="1" dirty="0">
                <a:ea typeface="Times New Roman" panose="02020603050405020304" pitchFamily="18" charset="0"/>
                <a:cs typeface="Times New Roman" panose="02020603050405020304" pitchFamily="18" charset="0"/>
              </a:rPr>
              <a:t>სასწავლო საათობრივი დატვირთვა:</a:t>
            </a:r>
            <a:r>
              <a:rPr lang="ka-GE" dirty="0">
                <a:ea typeface="Times New Roman" panose="02020603050405020304" pitchFamily="18" charset="0"/>
                <a:cs typeface="Times New Roman" panose="02020603050405020304" pitchFamily="18" charset="0"/>
              </a:rPr>
              <a:t> სულ 125  საათი , აქედან კვირეული დატვირთვა 20 სთ</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b="1" dirty="0">
                <a:ea typeface="Times New Roman" panose="02020603050405020304" pitchFamily="18" charset="0"/>
                <a:cs typeface="Times New Roman" panose="02020603050405020304" pitchFamily="18" charset="0"/>
              </a:rPr>
              <a:t>პროგრამაზე დაშვების წინაპირობები:</a:t>
            </a:r>
            <a:r>
              <a:rPr lang="ka-GE" dirty="0">
                <a:ea typeface="Times New Roman" panose="02020603050405020304" pitchFamily="18" charset="0"/>
                <a:cs typeface="Times New Roman" panose="02020603050405020304" pitchFamily="18" charset="0"/>
              </a:rPr>
              <a:t> საბაზო განათლება</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b="1" dirty="0">
                <a:ea typeface="Times New Roman" panose="02020603050405020304" pitchFamily="18" charset="0"/>
                <a:cs typeface="Times New Roman" panose="02020603050405020304" pitchFamily="18" charset="0"/>
              </a:rPr>
              <a:t>კურსდამთავრებულს შეუძლია:</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dirty="0">
                <a:ea typeface="Times New Roman" panose="02020603050405020304" pitchFamily="18" charset="0"/>
                <a:cs typeface="Times New Roman" panose="02020603050405020304" pitchFamily="18" charset="0"/>
              </a:rPr>
              <a:t>ტუჩის ესთეტიკური დერმოპიგმენტაციის შესრულება;</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dirty="0">
                <a:ea typeface="Times New Roman" panose="02020603050405020304" pitchFamily="18" charset="0"/>
                <a:cs typeface="Times New Roman" panose="02020603050405020304" pitchFamily="18" charset="0"/>
              </a:rPr>
              <a:t>წარბის ესთეტიკური დერმოპიგმენტაციის შესრულება;</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dirty="0">
                <a:ea typeface="Times New Roman" panose="02020603050405020304" pitchFamily="18" charset="0"/>
                <a:cs typeface="Times New Roman" panose="02020603050405020304" pitchFamily="18" charset="0"/>
              </a:rPr>
              <a:t>თვალ-წამწამის ესთეტიკური დერმოპიგმენტაციის შესრულება.</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777658" y="7190146"/>
            <a:ext cx="6515100" cy="646331"/>
          </a:xfrm>
          <a:prstGeom prst="rect">
            <a:avLst/>
          </a:prstGeom>
        </p:spPr>
        <p:txBody>
          <a:bodyPr wrap="square">
            <a:spAutoFit/>
          </a:bodyPr>
          <a:lstStyle/>
          <a:p>
            <a:r>
              <a:rPr lang="ka-GE" dirty="0">
                <a:ea typeface="Times New Roman" panose="02020603050405020304" pitchFamily="18" charset="0"/>
                <a:cs typeface="Times New Roman" panose="02020603050405020304" pitchFamily="18" charset="0"/>
              </a:rPr>
              <a:t>გაიცემა სახელმწიფოს მიერ აღიარებული ორენოვანი  სერთიფიკატი.</a:t>
            </a:r>
            <a:endParaRPr lang="en-US" dirty="0"/>
          </a:p>
        </p:txBody>
      </p:sp>
      <p:sp>
        <p:nvSpPr>
          <p:cNvPr id="6" name="Rectangle 2"/>
          <p:cNvSpPr>
            <a:spLocks noChangeArrowheads="1"/>
          </p:cNvSpPr>
          <p:nvPr/>
        </p:nvSpPr>
        <p:spPr bwMode="auto">
          <a:xfrm>
            <a:off x="914400" y="-98464"/>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9153"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63116"/>
            <a:ext cx="1150938" cy="6937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745799" y="358736"/>
            <a:ext cx="22894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1pPr>
            <a:lvl2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2pPr>
            <a:lvl3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3pPr>
            <a:lvl4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4pPr>
            <a:lvl5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5pPr>
            <a:lvl6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6pPr>
            <a:lvl7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7pPr>
            <a:lvl8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8pPr>
            <a:lvl9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9pPr>
          </a:lstStyle>
          <a:p>
            <a:pPr lvl="0"/>
            <a:r>
              <a:rPr lang="en-US" altLang="en-US" sz="1000" dirty="0">
                <a:latin typeface="Sylfaen" panose="010A0502050306030303" pitchFamily="18" charset="0"/>
                <a:ea typeface="Times New Roman" panose="02020603050405020304" pitchFamily="18" charset="0"/>
                <a:cs typeface="Times New Roman" panose="02020603050405020304" pitchFamily="18" charset="0"/>
              </a:rPr>
              <a:t>NATALI ACADEMY</a:t>
            </a:r>
            <a:r>
              <a:rPr lang="ka-GE" altLang="en-US" sz="1000" dirty="0">
                <a:latin typeface="Sylfaen" panose="010A0502050306030303" pitchFamily="18" charset="0"/>
                <a:ea typeface="Times New Roman" panose="02020603050405020304" pitchFamily="18" charset="0"/>
                <a:cs typeface="Times New Roman" panose="02020603050405020304" pitchFamily="18" charset="0"/>
              </a:rPr>
              <a:t>, კატალოგი </a:t>
            </a:r>
            <a:r>
              <a:rPr lang="ka-GE" altLang="en-US" sz="1000" dirty="0" smtClean="0">
                <a:latin typeface="Sylfaen" panose="010A0502050306030303" pitchFamily="18" charset="0"/>
                <a:ea typeface="Times New Roman" panose="02020603050405020304" pitchFamily="18" charset="0"/>
                <a:cs typeface="Times New Roman" panose="02020603050405020304" pitchFamily="18" charset="0"/>
              </a:rPr>
              <a:t>2021</a:t>
            </a:r>
            <a:endParaRPr lang="en-US" altLang="en-US" sz="1000" dirty="0">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76575" algn="ctr"/>
                <a:tab pos="6153150"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object 2"/>
          <p:cNvSpPr txBox="1"/>
          <p:nvPr/>
        </p:nvSpPr>
        <p:spPr>
          <a:xfrm>
            <a:off x="7239000" y="9601200"/>
            <a:ext cx="311785" cy="102657"/>
          </a:xfrm>
          <a:prstGeom prst="rect">
            <a:avLst/>
          </a:prstGeom>
        </p:spPr>
        <p:txBody>
          <a:bodyPr vert="horz" wrap="square" lIns="0" tIns="0" rIns="0" bIns="0" rtlCol="0">
            <a:spAutoFit/>
          </a:bodyPr>
          <a:lstStyle/>
          <a:p>
            <a:pPr>
              <a:lnSpc>
                <a:spcPts val="440"/>
              </a:lnSpc>
            </a:pPr>
            <a:r>
              <a:rPr sz="2200" b="1" spc="-5" dirty="0" smtClean="0">
                <a:latin typeface="Arial"/>
                <a:cs typeface="Arial"/>
              </a:rPr>
              <a:t>1</a:t>
            </a:r>
            <a:r>
              <a:rPr lang="ka-GE" sz="2200" b="1" spc="-5" dirty="0">
                <a:latin typeface="Arial"/>
                <a:cs typeface="Arial"/>
              </a:rPr>
              <a:t>4</a:t>
            </a:r>
            <a:endParaRPr sz="2200" dirty="0">
              <a:latin typeface="Arial"/>
              <a:cs typeface="Arial"/>
            </a:endParaRPr>
          </a:p>
        </p:txBody>
      </p:sp>
    </p:spTree>
    <p:extLst>
      <p:ext uri="{BB962C8B-B14F-4D97-AF65-F5344CB8AC3E}">
        <p14:creationId xmlns:p14="http://schemas.microsoft.com/office/powerpoint/2010/main" val="4151729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064" y="930186"/>
            <a:ext cx="6553200" cy="6186309"/>
          </a:xfrm>
          <a:prstGeom prst="rect">
            <a:avLst/>
          </a:prstGeom>
        </p:spPr>
        <p:txBody>
          <a:bodyPr wrap="square">
            <a:spAutoFit/>
          </a:bodyPr>
          <a:lstStyle/>
          <a:p>
            <a:pPr>
              <a:lnSpc>
                <a:spcPct val="110000"/>
              </a:lnSpc>
            </a:pPr>
            <a:r>
              <a:rPr lang="ka-GE" b="1" dirty="0">
                <a:ea typeface="Times New Roman" panose="02020603050405020304" pitchFamily="18" charset="0"/>
                <a:cs typeface="Times New Roman" panose="02020603050405020304" pitchFamily="18" charset="0"/>
              </a:rPr>
              <a:t>პროგრამა:</a:t>
            </a:r>
            <a:r>
              <a:rPr lang="ka-GE" dirty="0">
                <a:ea typeface="Times New Roman" panose="02020603050405020304" pitchFamily="18" charset="0"/>
                <a:cs typeface="Times New Roman" panose="02020603050405020304" pitchFamily="18" charset="0"/>
              </a:rPr>
              <a:t> </a:t>
            </a:r>
            <a:r>
              <a:rPr lang="ka-GE" sz="2000" b="1" dirty="0">
                <a:ea typeface="Times New Roman" panose="02020603050405020304" pitchFamily="18" charset="0"/>
                <a:cs typeface="Times New Roman" panose="02020603050405020304" pitchFamily="18" charset="0"/>
              </a:rPr>
              <a:t>სპა თერაპისტი/Spa therapist</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b="1" dirty="0">
                <a:ea typeface="Times New Roman" panose="02020603050405020304" pitchFamily="18" charset="0"/>
                <a:cs typeface="Times New Roman" panose="02020603050405020304" pitchFamily="18" charset="0"/>
              </a:rPr>
              <a:t>პროგრამის განხორციელების ადგილი:</a:t>
            </a:r>
            <a:r>
              <a:rPr lang="ka-GE" dirty="0">
                <a:ea typeface="Times New Roman" panose="02020603050405020304" pitchFamily="18" charset="0"/>
                <a:cs typeface="Times New Roman" panose="02020603050405020304" pitchFamily="18" charset="0"/>
              </a:rPr>
              <a:t> ქალაქი თბილისი, ვაჟა-ფშაველას გამზ №71</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b="1" dirty="0">
                <a:ea typeface="Times New Roman" panose="02020603050405020304" pitchFamily="18" charset="0"/>
                <a:cs typeface="Times New Roman" panose="02020603050405020304" pitchFamily="18" charset="0"/>
              </a:rPr>
              <a:t>პროგრამის სახე:</a:t>
            </a:r>
            <a:r>
              <a:rPr lang="ka-GE" dirty="0">
                <a:ea typeface="Times New Roman" panose="02020603050405020304" pitchFamily="18" charset="0"/>
                <a:cs typeface="Times New Roman" panose="02020603050405020304" pitchFamily="18" charset="0"/>
              </a:rPr>
              <a:t> პროფესიული მომზადება</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0000"/>
              </a:lnSpc>
            </a:pPr>
            <a:r>
              <a:rPr lang="ka-GE" b="1" dirty="0" smtClean="0">
                <a:ea typeface="Times New Roman" panose="02020603050405020304" pitchFamily="18" charset="0"/>
                <a:cs typeface="Times New Roman" panose="02020603050405020304" pitchFamily="18" charset="0"/>
              </a:rPr>
              <a:t>პროგრამის მიზანი</a:t>
            </a:r>
            <a:r>
              <a:rPr lang="ka-GE" b="1" dirty="0">
                <a:ea typeface="Times New Roman" panose="02020603050405020304" pitchFamily="18" charset="0"/>
                <a:cs typeface="Times New Roman" panose="02020603050405020304" pitchFamily="18" charset="0"/>
              </a:rPr>
              <a:t>:</a:t>
            </a:r>
            <a:r>
              <a:rPr lang="ka-GE" dirty="0">
                <a:ea typeface="Times New Roman" panose="02020603050405020304" pitchFamily="18" charset="0"/>
                <a:cs typeface="Times New Roman" panose="02020603050405020304" pitchFamily="18" charset="0"/>
              </a:rPr>
              <a:t> მოამზადოს კვალიფიციური სპეციალისტები, რომლებიც წარმატებით უზრუნველყოფენ, მომხმარებლისა და სილმაზისა ინდუსტრიის ბაზრის მოთხოვნების გათვალისწინებით, სხეულისა და კანის მოვლის პროცედურების განხორციელებას.</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0000"/>
              </a:lnSpc>
            </a:pPr>
            <a:r>
              <a:rPr lang="ka-GE" b="1" dirty="0">
                <a:ea typeface="Times New Roman" panose="02020603050405020304" pitchFamily="18" charset="0"/>
                <a:cs typeface="Times New Roman" panose="02020603050405020304" pitchFamily="18" charset="0"/>
              </a:rPr>
              <a:t>პროგრამის ხანგრძლივობა კვირებში:</a:t>
            </a:r>
            <a:r>
              <a:rPr lang="ka-GE" dirty="0">
                <a:ea typeface="Times New Roman" panose="02020603050405020304" pitchFamily="18" charset="0"/>
                <a:cs typeface="Times New Roman" panose="02020603050405020304" pitchFamily="18" charset="0"/>
              </a:rPr>
              <a:t> 8</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b="1" dirty="0">
                <a:ea typeface="Times New Roman" panose="02020603050405020304" pitchFamily="18" charset="0"/>
                <a:cs typeface="Times New Roman" panose="02020603050405020304" pitchFamily="18" charset="0"/>
              </a:rPr>
              <a:t>სასწავლო საათობრივი დატვირთვა:</a:t>
            </a:r>
            <a:r>
              <a:rPr lang="ka-GE" dirty="0">
                <a:ea typeface="Times New Roman" panose="02020603050405020304" pitchFamily="18" charset="0"/>
                <a:cs typeface="Times New Roman" panose="02020603050405020304" pitchFamily="18" charset="0"/>
              </a:rPr>
              <a:t> სულ 144  საათი , აქედან კვირეული დატვირთვა 20 სთ</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b="1" dirty="0">
                <a:ea typeface="Times New Roman" panose="02020603050405020304" pitchFamily="18" charset="0"/>
                <a:cs typeface="Times New Roman" panose="02020603050405020304" pitchFamily="18" charset="0"/>
              </a:rPr>
              <a:t>პროგრამაზე დაშვების წინაპირობები:</a:t>
            </a:r>
            <a:r>
              <a:rPr lang="ka-GE" dirty="0">
                <a:ea typeface="Times New Roman" panose="02020603050405020304" pitchFamily="18" charset="0"/>
                <a:cs typeface="Times New Roman" panose="02020603050405020304" pitchFamily="18" charset="0"/>
              </a:rPr>
              <a:t> საბაზო განათლება</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b="1" dirty="0">
                <a:ea typeface="Times New Roman" panose="02020603050405020304" pitchFamily="18" charset="0"/>
                <a:cs typeface="Times New Roman" panose="02020603050405020304" pitchFamily="18" charset="0"/>
              </a:rPr>
              <a:t>კურსდამთავრებულს შეუძლია:</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dirty="0">
                <a:ea typeface="Times New Roman" panose="02020603050405020304" pitchFamily="18" charset="0"/>
                <a:cs typeface="Times New Roman" panose="02020603050405020304" pitchFamily="18" charset="0"/>
              </a:rPr>
              <a:t>თალასოთერაპიის პროცედრურის შესრულება;</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dirty="0">
                <a:ea typeface="Times New Roman" panose="02020603050405020304" pitchFamily="18" charset="0"/>
                <a:cs typeface="Times New Roman" panose="02020603050405020304" pitchFamily="18" charset="0"/>
              </a:rPr>
              <a:t>პელოიდოთერაპიის პროცედრურის შესრულება;</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en-US" dirty="0" err="1">
                <a:latin typeface="Calibri" panose="020F0502020204030204" pitchFamily="34" charset="0"/>
                <a:ea typeface="Times New Roman" panose="02020603050405020304" pitchFamily="18" charset="0"/>
                <a:cs typeface="Times New Roman" panose="02020603050405020304" pitchFamily="18" charset="0"/>
              </a:rPr>
              <a:t>ჰიდროპროცედურების</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ka-GE"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ჩატარების</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ტექნი</a:t>
            </a:r>
            <a:r>
              <a:rPr lang="en-US" dirty="0" err="1">
                <a:latin typeface="Sylfaen" panose="010A0502050306030303" pitchFamily="18" charset="0"/>
                <a:ea typeface="Times New Roman" panose="02020603050405020304" pitchFamily="18" charset="0"/>
                <a:cs typeface="Sylfaen" panose="010A0502050306030303" pitchFamily="18" charset="0"/>
              </a:rPr>
              <a:t>კ</a:t>
            </a:r>
            <a:r>
              <a:rPr lang="ka-GE" dirty="0">
                <a:ea typeface="Times New Roman" panose="02020603050405020304" pitchFamily="18" charset="0"/>
                <a:cs typeface="Sylfaen" panose="010A0502050306030303" pitchFamily="18" charset="0"/>
              </a:rPr>
              <a:t>ის შესრულება</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dirty="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dirty="0">
                <a:ea typeface="Times New Roman" panose="02020603050405020304" pitchFamily="18" charset="0"/>
                <a:cs typeface="Times New Roman" panose="02020603050405020304" pitchFamily="18" charset="0"/>
              </a:rPr>
              <a:t> </a:t>
            </a:r>
            <a:r>
              <a:rPr lang="ka-GE" dirty="0" smtClean="0">
                <a:ea typeface="Times New Roman" panose="02020603050405020304" pitchFamily="18" charset="0"/>
                <a:cs typeface="Times New Roman" panose="02020603050405020304" pitchFamily="18" charset="0"/>
              </a:rPr>
              <a:t>გაიცემა </a:t>
            </a:r>
            <a:r>
              <a:rPr lang="ka-GE" dirty="0">
                <a:ea typeface="Times New Roman" panose="02020603050405020304" pitchFamily="18" charset="0"/>
                <a:cs typeface="Times New Roman" panose="02020603050405020304" pitchFamily="18" charset="0"/>
              </a:rPr>
              <a:t>სახელმწიფოს მიერ აღიარებული ორენოვანი  სერთიფიკატი.</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774700" y="-359043"/>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0177"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700" y="98157"/>
            <a:ext cx="1150938" cy="6937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802255" y="406966"/>
            <a:ext cx="22894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1pPr>
            <a:lvl2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2pPr>
            <a:lvl3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3pPr>
            <a:lvl4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4pPr>
            <a:lvl5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5pPr>
            <a:lvl6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6pPr>
            <a:lvl7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7pPr>
            <a:lvl8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8pPr>
            <a:lvl9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9pPr>
          </a:lstStyle>
          <a:p>
            <a:pPr lvl="0"/>
            <a:r>
              <a:rPr lang="en-US" altLang="en-US" sz="1000" dirty="0">
                <a:latin typeface="Sylfaen" panose="010A0502050306030303" pitchFamily="18" charset="0"/>
                <a:ea typeface="Times New Roman" panose="02020603050405020304" pitchFamily="18" charset="0"/>
                <a:cs typeface="Times New Roman" panose="02020603050405020304" pitchFamily="18" charset="0"/>
              </a:rPr>
              <a:t>NATALI ACADEMY</a:t>
            </a:r>
            <a:r>
              <a:rPr lang="ka-GE" altLang="en-US" sz="1000" dirty="0">
                <a:latin typeface="Sylfaen" panose="010A0502050306030303" pitchFamily="18" charset="0"/>
                <a:ea typeface="Times New Roman" panose="02020603050405020304" pitchFamily="18" charset="0"/>
                <a:cs typeface="Times New Roman" panose="02020603050405020304" pitchFamily="18" charset="0"/>
              </a:rPr>
              <a:t>, კატალოგი </a:t>
            </a:r>
            <a:r>
              <a:rPr lang="ka-GE" altLang="en-US" sz="1000" dirty="0" smtClean="0">
                <a:latin typeface="Sylfaen" panose="010A0502050306030303" pitchFamily="18" charset="0"/>
                <a:ea typeface="Times New Roman" panose="02020603050405020304" pitchFamily="18" charset="0"/>
                <a:cs typeface="Times New Roman" panose="02020603050405020304" pitchFamily="18" charset="0"/>
              </a:rPr>
              <a:t>2021</a:t>
            </a:r>
            <a:endParaRPr lang="en-US" altLang="en-US" sz="1000" dirty="0">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76575" algn="ctr"/>
                <a:tab pos="6153150"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object 2"/>
          <p:cNvSpPr txBox="1"/>
          <p:nvPr/>
        </p:nvSpPr>
        <p:spPr>
          <a:xfrm>
            <a:off x="7239000" y="9601200"/>
            <a:ext cx="311785" cy="102657"/>
          </a:xfrm>
          <a:prstGeom prst="rect">
            <a:avLst/>
          </a:prstGeom>
        </p:spPr>
        <p:txBody>
          <a:bodyPr vert="horz" wrap="square" lIns="0" tIns="0" rIns="0" bIns="0" rtlCol="0">
            <a:spAutoFit/>
          </a:bodyPr>
          <a:lstStyle/>
          <a:p>
            <a:pPr>
              <a:lnSpc>
                <a:spcPts val="440"/>
              </a:lnSpc>
            </a:pPr>
            <a:r>
              <a:rPr sz="2200" b="1" spc="-5" dirty="0" smtClean="0">
                <a:latin typeface="Arial"/>
                <a:cs typeface="Arial"/>
              </a:rPr>
              <a:t>1</a:t>
            </a:r>
            <a:r>
              <a:rPr lang="ka-GE" sz="2200" b="1" spc="-5" dirty="0">
                <a:latin typeface="Arial"/>
                <a:cs typeface="Arial"/>
              </a:rPr>
              <a:t>5</a:t>
            </a:r>
            <a:endParaRPr sz="2200" dirty="0">
              <a:latin typeface="Arial"/>
              <a:cs typeface="Arial"/>
            </a:endParaRPr>
          </a:p>
        </p:txBody>
      </p:sp>
    </p:spTree>
    <p:extLst>
      <p:ext uri="{BB962C8B-B14F-4D97-AF65-F5344CB8AC3E}">
        <p14:creationId xmlns:p14="http://schemas.microsoft.com/office/powerpoint/2010/main" val="637848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03980"/>
            <a:ext cx="6477000" cy="6906506"/>
          </a:xfrm>
          <a:prstGeom prst="rect">
            <a:avLst/>
          </a:prstGeom>
        </p:spPr>
        <p:txBody>
          <a:bodyPr wrap="square">
            <a:spAutoFit/>
          </a:bodyPr>
          <a:lstStyle/>
          <a:p>
            <a:pPr>
              <a:lnSpc>
                <a:spcPct val="110000"/>
              </a:lnSpc>
            </a:pPr>
            <a:r>
              <a:rPr lang="ka-GE" b="1" dirty="0"/>
              <a:t>პროგრამა</a:t>
            </a:r>
            <a:r>
              <a:rPr lang="ka-GE" sz="2000" b="1" dirty="0"/>
              <a:t>:</a:t>
            </a:r>
            <a:r>
              <a:rPr lang="ka-GE" sz="2000" dirty="0"/>
              <a:t> </a:t>
            </a:r>
            <a:r>
              <a:rPr lang="ka-GE" sz="2000" b="1" dirty="0"/>
              <a:t>წამწამების კორექცია/Lash - maker</a:t>
            </a:r>
            <a:endParaRPr lang="en-US" sz="2000" b="1" dirty="0"/>
          </a:p>
          <a:p>
            <a:pPr>
              <a:lnSpc>
                <a:spcPct val="110000"/>
              </a:lnSpc>
            </a:pPr>
            <a:r>
              <a:rPr lang="ka-GE" b="1" dirty="0" smtClean="0">
                <a:ea typeface="Times New Roman" panose="02020603050405020304" pitchFamily="18" charset="0"/>
                <a:cs typeface="Times New Roman" panose="02020603050405020304" pitchFamily="18" charset="0"/>
              </a:rPr>
              <a:t>პროგრამის </a:t>
            </a:r>
            <a:r>
              <a:rPr lang="ka-GE" b="1" dirty="0">
                <a:ea typeface="Times New Roman" panose="02020603050405020304" pitchFamily="18" charset="0"/>
                <a:cs typeface="Times New Roman" panose="02020603050405020304" pitchFamily="18" charset="0"/>
              </a:rPr>
              <a:t>განხორციელების ადგილი:</a:t>
            </a:r>
            <a:r>
              <a:rPr lang="ka-GE" dirty="0">
                <a:ea typeface="Times New Roman" panose="02020603050405020304" pitchFamily="18" charset="0"/>
                <a:cs typeface="Times New Roman" panose="02020603050405020304" pitchFamily="18" charset="0"/>
              </a:rPr>
              <a:t> ქალაქი თბილისი, ვაჟა-ფშაველას გამზ №71</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b="1" dirty="0">
                <a:ea typeface="Times New Roman" panose="02020603050405020304" pitchFamily="18" charset="0"/>
                <a:cs typeface="Times New Roman" panose="02020603050405020304" pitchFamily="18" charset="0"/>
              </a:rPr>
              <a:t>პროგრამის სახე:</a:t>
            </a:r>
            <a:r>
              <a:rPr lang="ka-GE" dirty="0">
                <a:ea typeface="Times New Roman" panose="02020603050405020304" pitchFamily="18" charset="0"/>
                <a:cs typeface="Times New Roman" panose="02020603050405020304" pitchFamily="18" charset="0"/>
              </a:rPr>
              <a:t> პროფესიული მომზადება</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0000"/>
              </a:lnSpc>
            </a:pPr>
            <a:r>
              <a:rPr lang="ka-GE" b="1" dirty="0">
                <a:ea typeface="Times New Roman" panose="02020603050405020304" pitchFamily="18" charset="0"/>
                <a:cs typeface="Times New Roman" panose="02020603050405020304" pitchFamily="18" charset="0"/>
              </a:rPr>
              <a:t>პროგრამის მიზანი:</a:t>
            </a:r>
            <a:r>
              <a:rPr lang="ka-GE" dirty="0">
                <a:ea typeface="Times New Roman" panose="02020603050405020304" pitchFamily="18" charset="0"/>
                <a:cs typeface="Times New Roman" panose="02020603050405020304" pitchFamily="18" charset="0"/>
              </a:rPr>
              <a:t> მოამზადოს კვალიფიციური სპეციალისტები, რომელიც შეძლებს წმაწამების კორექციას სხვადასხვა მეთოდებით</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0000"/>
              </a:lnSpc>
            </a:pPr>
            <a:r>
              <a:rPr lang="ka-GE" b="1" dirty="0">
                <a:ea typeface="Times New Roman" panose="02020603050405020304" pitchFamily="18" charset="0"/>
                <a:cs typeface="Times New Roman" panose="02020603050405020304" pitchFamily="18" charset="0"/>
              </a:rPr>
              <a:t>პროგრამის ხანგრძლივობა კვირებში:</a:t>
            </a:r>
            <a:r>
              <a:rPr lang="ka-GE" dirty="0">
                <a:ea typeface="Times New Roman" panose="02020603050405020304" pitchFamily="18" charset="0"/>
                <a:cs typeface="Times New Roman" panose="02020603050405020304" pitchFamily="18" charset="0"/>
              </a:rPr>
              <a:t> 5</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b="1" dirty="0">
                <a:ea typeface="Times New Roman" panose="02020603050405020304" pitchFamily="18" charset="0"/>
                <a:cs typeface="Times New Roman" panose="02020603050405020304" pitchFamily="18" charset="0"/>
              </a:rPr>
              <a:t>სასწავლო საათობრივი დატვირთვა:</a:t>
            </a:r>
            <a:r>
              <a:rPr lang="ka-GE" dirty="0">
                <a:ea typeface="Times New Roman" panose="02020603050405020304" pitchFamily="18" charset="0"/>
                <a:cs typeface="Times New Roman" panose="02020603050405020304" pitchFamily="18" charset="0"/>
              </a:rPr>
              <a:t> სულ 72  საათი , აქედან კვირეული დატვირთვა 15 სთ</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b="1" dirty="0">
                <a:ea typeface="Times New Roman" panose="02020603050405020304" pitchFamily="18" charset="0"/>
                <a:cs typeface="Times New Roman" panose="02020603050405020304" pitchFamily="18" charset="0"/>
              </a:rPr>
              <a:t>პროგრამაზე დაშვების წინაპირობები:</a:t>
            </a:r>
            <a:r>
              <a:rPr lang="ka-GE" dirty="0">
                <a:ea typeface="Times New Roman" panose="02020603050405020304" pitchFamily="18" charset="0"/>
                <a:cs typeface="Times New Roman" panose="02020603050405020304" pitchFamily="18" charset="0"/>
              </a:rPr>
              <a:t> საბაზო განათლება</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b="1" dirty="0">
                <a:ea typeface="Times New Roman" panose="02020603050405020304" pitchFamily="18" charset="0"/>
                <a:cs typeface="Times New Roman" panose="02020603050405020304" pitchFamily="18" charset="0"/>
              </a:rPr>
              <a:t>კურსდამთავრებულს შეუძლია:</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dirty="0">
                <a:ea typeface="Times New Roman" panose="02020603050405020304" pitchFamily="18" charset="0"/>
                <a:cs typeface="Times New Roman" panose="02020603050405020304" pitchFamily="18" charset="0"/>
              </a:rPr>
              <a:t>წამწამების კორექციის ტექნოლოგიების შესრულება:</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dirty="0">
                <a:ea typeface="Times New Roman" panose="02020603050405020304" pitchFamily="18" charset="0"/>
                <a:cs typeface="Times New Roman" panose="02020603050405020304" pitchFamily="18" charset="0"/>
              </a:rPr>
              <a:t>წამწამების კორექცია ღეროვანი დაგრძელების ტექნოლოგიით;</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dirty="0">
                <a:ea typeface="Times New Roman" panose="02020603050405020304" pitchFamily="18" charset="0"/>
                <a:cs typeface="Times New Roman" panose="02020603050405020304" pitchFamily="18" charset="0"/>
              </a:rPr>
              <a:t>წამწამის კორექცია ლამინირების ტექნოლოგიით;</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dirty="0">
                <a:ea typeface="Times New Roman" panose="02020603050405020304" pitchFamily="18" charset="0"/>
                <a:cs typeface="Times New Roman" panose="02020603050405020304" pitchFamily="18" charset="0"/>
              </a:rPr>
              <a:t>წამწამის კორექცია - დაგრძელება მოცულობითი ეფექტით;</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dirty="0">
                <a:ea typeface="Times New Roman" panose="02020603050405020304" pitchFamily="18" charset="0"/>
                <a:cs typeface="Times New Roman" panose="02020603050405020304" pitchFamily="18" charset="0"/>
              </a:rPr>
              <a:t>წამწამის დაგრძელება 2D ტექნოლოგიით;</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600"/>
              </a:spcAft>
              <a:buClr>
                <a:srgbClr val="417354"/>
              </a:buClr>
              <a:buFont typeface="Symbol" panose="05050102010706020507" pitchFamily="18" charset="2"/>
              <a:buChar char=""/>
            </a:pPr>
            <a:r>
              <a:rPr lang="ka-GE" dirty="0">
                <a:ea typeface="Times New Roman" panose="02020603050405020304" pitchFamily="18" charset="0"/>
                <a:cs typeface="Times New Roman" panose="02020603050405020304" pitchFamily="18" charset="0"/>
              </a:rPr>
              <a:t>წამწამის დაგრძელება 3D </a:t>
            </a:r>
            <a:r>
              <a:rPr lang="ka-GE" dirty="0" smtClean="0">
                <a:ea typeface="Times New Roman" panose="02020603050405020304" pitchFamily="18" charset="0"/>
                <a:cs typeface="Times New Roman" panose="02020603050405020304" pitchFamily="18" charset="0"/>
              </a:rPr>
              <a:t>ტექნოლოგიით.</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10000"/>
              </a:lnSpc>
              <a:spcBef>
                <a:spcPts val="0"/>
              </a:spcBef>
              <a:spcAft>
                <a:spcPts val="600"/>
              </a:spcAft>
              <a:buClr>
                <a:srgbClr val="417354"/>
              </a:buClr>
            </a:pPr>
            <a:r>
              <a:rPr lang="ka-GE" dirty="0" smtClean="0">
                <a:ea typeface="Times New Roman" panose="02020603050405020304" pitchFamily="18" charset="0"/>
                <a:cs typeface="Times New Roman" panose="02020603050405020304" pitchFamily="18" charset="0"/>
              </a:rPr>
              <a:t>გაიცემა </a:t>
            </a:r>
            <a:r>
              <a:rPr lang="ka-GE" dirty="0">
                <a:ea typeface="Times New Roman" panose="02020603050405020304" pitchFamily="18" charset="0"/>
                <a:cs typeface="Times New Roman" panose="02020603050405020304" pitchFamily="18" charset="0"/>
              </a:rPr>
              <a:t>სახელმწიფოს მიერ აღიარებული ორენოვანი  სერთიფიკატი.</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762000" y="-228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01"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703" y="10242"/>
            <a:ext cx="1150938" cy="6937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763407" y="325118"/>
            <a:ext cx="22894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1pPr>
            <a:lvl2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2pPr>
            <a:lvl3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3pPr>
            <a:lvl4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4pPr>
            <a:lvl5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5pPr>
            <a:lvl6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6pPr>
            <a:lvl7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7pPr>
            <a:lvl8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8pPr>
            <a:lvl9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9pPr>
          </a:lstStyle>
          <a:p>
            <a:pPr lvl="0"/>
            <a:r>
              <a:rPr lang="en-US" altLang="en-US" sz="1000" dirty="0">
                <a:latin typeface="Sylfaen" panose="010A0502050306030303" pitchFamily="18" charset="0"/>
                <a:ea typeface="Times New Roman" panose="02020603050405020304" pitchFamily="18" charset="0"/>
                <a:cs typeface="Times New Roman" panose="02020603050405020304" pitchFamily="18" charset="0"/>
              </a:rPr>
              <a:t>NATALI ACADEMY</a:t>
            </a:r>
            <a:r>
              <a:rPr lang="ka-GE" altLang="en-US" sz="1000" dirty="0">
                <a:latin typeface="Sylfaen" panose="010A0502050306030303" pitchFamily="18" charset="0"/>
                <a:ea typeface="Times New Roman" panose="02020603050405020304" pitchFamily="18" charset="0"/>
                <a:cs typeface="Times New Roman" panose="02020603050405020304" pitchFamily="18" charset="0"/>
              </a:rPr>
              <a:t>, კატალოგი </a:t>
            </a:r>
            <a:r>
              <a:rPr lang="ka-GE" altLang="en-US" sz="1000" dirty="0" smtClean="0">
                <a:latin typeface="Sylfaen" panose="010A0502050306030303" pitchFamily="18" charset="0"/>
                <a:ea typeface="Times New Roman" panose="02020603050405020304" pitchFamily="18" charset="0"/>
                <a:cs typeface="Times New Roman" panose="02020603050405020304" pitchFamily="18" charset="0"/>
              </a:rPr>
              <a:t>2021</a:t>
            </a:r>
            <a:endParaRPr lang="en-US" altLang="en-US" sz="1000" dirty="0">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76575" algn="ctr"/>
                <a:tab pos="6153150"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object 2"/>
          <p:cNvSpPr txBox="1"/>
          <p:nvPr/>
        </p:nvSpPr>
        <p:spPr>
          <a:xfrm>
            <a:off x="7239000" y="9601200"/>
            <a:ext cx="311785" cy="102657"/>
          </a:xfrm>
          <a:prstGeom prst="rect">
            <a:avLst/>
          </a:prstGeom>
        </p:spPr>
        <p:txBody>
          <a:bodyPr vert="horz" wrap="square" lIns="0" tIns="0" rIns="0" bIns="0" rtlCol="0">
            <a:spAutoFit/>
          </a:bodyPr>
          <a:lstStyle/>
          <a:p>
            <a:pPr>
              <a:lnSpc>
                <a:spcPts val="440"/>
              </a:lnSpc>
            </a:pPr>
            <a:r>
              <a:rPr sz="2200" b="1" spc="-5" dirty="0" smtClean="0">
                <a:latin typeface="Arial"/>
                <a:cs typeface="Arial"/>
              </a:rPr>
              <a:t>1</a:t>
            </a:r>
            <a:r>
              <a:rPr lang="ka-GE" sz="2200" b="1" spc="-5" dirty="0">
                <a:latin typeface="Arial"/>
                <a:cs typeface="Arial"/>
              </a:rPr>
              <a:t>6</a:t>
            </a:r>
            <a:endParaRPr sz="2200" dirty="0">
              <a:latin typeface="Arial"/>
              <a:cs typeface="Arial"/>
            </a:endParaRPr>
          </a:p>
        </p:txBody>
      </p:sp>
    </p:spTree>
    <p:extLst>
      <p:ext uri="{BB962C8B-B14F-4D97-AF65-F5344CB8AC3E}">
        <p14:creationId xmlns:p14="http://schemas.microsoft.com/office/powerpoint/2010/main" val="2007503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5581" y="932859"/>
            <a:ext cx="6438900" cy="5881610"/>
          </a:xfrm>
          <a:prstGeom prst="rect">
            <a:avLst/>
          </a:prstGeom>
        </p:spPr>
        <p:txBody>
          <a:bodyPr wrap="square">
            <a:spAutoFit/>
          </a:bodyPr>
          <a:lstStyle/>
          <a:p>
            <a:pPr>
              <a:lnSpc>
                <a:spcPct val="110000"/>
              </a:lnSpc>
            </a:pPr>
            <a:r>
              <a:rPr lang="ka-GE" b="1" dirty="0">
                <a:ea typeface="Times New Roman" panose="02020603050405020304" pitchFamily="18" charset="0"/>
                <a:cs typeface="Times New Roman" panose="02020603050405020304" pitchFamily="18" charset="0"/>
              </a:rPr>
              <a:t>პროგრამა:</a:t>
            </a:r>
            <a:r>
              <a:rPr lang="ka-GE" dirty="0">
                <a:ea typeface="Times New Roman" panose="02020603050405020304" pitchFamily="18" charset="0"/>
                <a:cs typeface="Times New Roman" panose="02020603050405020304" pitchFamily="18" charset="0"/>
              </a:rPr>
              <a:t> </a:t>
            </a:r>
            <a:r>
              <a:rPr lang="ka-GE" sz="2000" b="1" dirty="0" smtClean="0">
                <a:ea typeface="Times New Roman" panose="02020603050405020304" pitchFamily="18" charset="0"/>
                <a:cs typeface="Times New Roman" panose="02020603050405020304" pitchFamily="18" charset="0"/>
              </a:rPr>
              <a:t>წარბების კორექცია/</a:t>
            </a:r>
            <a:r>
              <a:rPr lang="en-US" sz="2000" b="1" dirty="0" smtClean="0">
                <a:ea typeface="Times New Roman" panose="02020603050405020304" pitchFamily="18" charset="0"/>
                <a:cs typeface="Times New Roman" panose="02020603050405020304" pitchFamily="18" charset="0"/>
              </a:rPr>
              <a:t>eyebrow</a:t>
            </a:r>
            <a:r>
              <a:rPr lang="ka-GE" sz="2000" b="1" dirty="0" smtClean="0">
                <a:ea typeface="Times New Roman" panose="02020603050405020304" pitchFamily="18" charset="0"/>
                <a:cs typeface="Times New Roman" panose="02020603050405020304" pitchFamily="18" charset="0"/>
              </a:rPr>
              <a:t> </a:t>
            </a:r>
            <a:r>
              <a:rPr lang="ka-GE" sz="2000" b="1" dirty="0">
                <a:ea typeface="Times New Roman" panose="02020603050405020304" pitchFamily="18" charset="0"/>
                <a:cs typeface="Times New Roman" panose="02020603050405020304" pitchFamily="18" charset="0"/>
              </a:rPr>
              <a:t>- maker</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b="1" dirty="0">
                <a:ea typeface="Times New Roman" panose="02020603050405020304" pitchFamily="18" charset="0"/>
                <a:cs typeface="Times New Roman" panose="02020603050405020304" pitchFamily="18" charset="0"/>
              </a:rPr>
              <a:t>პროგრამის განხორციელების ადგილი:</a:t>
            </a:r>
            <a:r>
              <a:rPr lang="ka-GE" dirty="0">
                <a:ea typeface="Times New Roman" panose="02020603050405020304" pitchFamily="18" charset="0"/>
                <a:cs typeface="Times New Roman" panose="02020603050405020304" pitchFamily="18" charset="0"/>
              </a:rPr>
              <a:t> ქალაქი თბილისი, ვაჟა-ფშაველას გამზ №71</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b="1" dirty="0">
                <a:ea typeface="Times New Roman" panose="02020603050405020304" pitchFamily="18" charset="0"/>
                <a:cs typeface="Times New Roman" panose="02020603050405020304" pitchFamily="18" charset="0"/>
              </a:rPr>
              <a:t>პროგრამის სახე:</a:t>
            </a:r>
            <a:r>
              <a:rPr lang="ka-GE" dirty="0">
                <a:ea typeface="Times New Roman" panose="02020603050405020304" pitchFamily="18" charset="0"/>
                <a:cs typeface="Times New Roman" panose="02020603050405020304" pitchFamily="18" charset="0"/>
              </a:rPr>
              <a:t> პროფესიული მომზადება</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0000"/>
              </a:lnSpc>
            </a:pPr>
            <a:r>
              <a:rPr lang="ka-GE" b="1" dirty="0">
                <a:ea typeface="Times New Roman" panose="02020603050405020304" pitchFamily="18" charset="0"/>
                <a:cs typeface="Times New Roman" panose="02020603050405020304" pitchFamily="18" charset="0"/>
              </a:rPr>
              <a:t>პროგრამის მიზანი:</a:t>
            </a:r>
            <a:r>
              <a:rPr lang="ka-GE" dirty="0">
                <a:ea typeface="Times New Roman" panose="02020603050405020304" pitchFamily="18" charset="0"/>
                <a:cs typeface="Times New Roman" panose="02020603050405020304" pitchFamily="18" charset="0"/>
              </a:rPr>
              <a:t> მოამზადოს კვალიფიციური სპეციალისტები, რომელიც შეისწავლის წარბის კორექციის სხვადასხვა ტექნოლეგიებს, როგორც კლასიკური ტექნიკით, ისე თანამედროვე  ტექნიკით.</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0000"/>
              </a:lnSpc>
            </a:pPr>
            <a:r>
              <a:rPr lang="ka-GE" b="1" dirty="0">
                <a:ea typeface="Times New Roman" panose="02020603050405020304" pitchFamily="18" charset="0"/>
                <a:cs typeface="Times New Roman" panose="02020603050405020304" pitchFamily="18" charset="0"/>
              </a:rPr>
              <a:t>პროგრამის ხანგრძლივობა კვირებში:</a:t>
            </a:r>
            <a:r>
              <a:rPr lang="ka-GE" dirty="0">
                <a:ea typeface="Times New Roman" panose="02020603050405020304" pitchFamily="18" charset="0"/>
                <a:cs typeface="Times New Roman" panose="02020603050405020304" pitchFamily="18" charset="0"/>
              </a:rPr>
              <a:t> 4</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b="1" dirty="0">
                <a:ea typeface="Times New Roman" panose="02020603050405020304" pitchFamily="18" charset="0"/>
                <a:cs typeface="Times New Roman" panose="02020603050405020304" pitchFamily="18" charset="0"/>
              </a:rPr>
              <a:t>სასწავლო საათობრივი დატვირთვა:</a:t>
            </a:r>
            <a:r>
              <a:rPr lang="ka-GE" dirty="0">
                <a:ea typeface="Times New Roman" panose="02020603050405020304" pitchFamily="18" charset="0"/>
                <a:cs typeface="Times New Roman" panose="02020603050405020304" pitchFamily="18" charset="0"/>
              </a:rPr>
              <a:t> სულ 42  საათი , აქედან კვირეული დატვირთვა 12 სთ</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b="1" dirty="0">
                <a:ea typeface="Times New Roman" panose="02020603050405020304" pitchFamily="18" charset="0"/>
                <a:cs typeface="Times New Roman" panose="02020603050405020304" pitchFamily="18" charset="0"/>
              </a:rPr>
              <a:t>პროგრამაზე დაშვების წინაპირობები:</a:t>
            </a:r>
            <a:r>
              <a:rPr lang="ka-GE" dirty="0">
                <a:ea typeface="Times New Roman" panose="02020603050405020304" pitchFamily="18" charset="0"/>
                <a:cs typeface="Times New Roman" panose="02020603050405020304" pitchFamily="18" charset="0"/>
              </a:rPr>
              <a:t> საბაზო განათლება</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b="1" dirty="0">
                <a:ea typeface="Times New Roman" panose="02020603050405020304" pitchFamily="18" charset="0"/>
                <a:cs typeface="Times New Roman" panose="02020603050405020304" pitchFamily="18" charset="0"/>
              </a:rPr>
              <a:t>კურსდამთავრებულს შეუძლია:</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en-US" dirty="0" err="1">
                <a:latin typeface="Calibri" panose="020F0502020204030204" pitchFamily="34" charset="0"/>
                <a:ea typeface="Times New Roman" panose="02020603050405020304" pitchFamily="18" charset="0"/>
                <a:cs typeface="Times New Roman" panose="02020603050405020304" pitchFamily="18" charset="0"/>
              </a:rPr>
              <a:t>წარბის</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კორექცია</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პინცენტი</a:t>
            </a:r>
            <a:r>
              <a:rPr lang="en-US" dirty="0" err="1">
                <a:latin typeface="Sylfaen" panose="010A0502050306030303" pitchFamily="18" charset="0"/>
                <a:ea typeface="Times New Roman" panose="02020603050405020304" pitchFamily="18" charset="0"/>
                <a:cs typeface="Sylfaen" panose="010A0502050306030303" pitchFamily="18" charset="0"/>
              </a:rPr>
              <a:t>თ</a:t>
            </a:r>
            <a:r>
              <a:rPr lang="ka-GE" dirty="0">
                <a:ea typeface="Times New Roman" panose="02020603050405020304" pitchFamily="18" charset="0"/>
                <a:cs typeface="Sylfaen" panose="010A0502050306030303" pitchFamily="18" charset="0"/>
              </a:rPr>
              <a:t>;</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en-US" dirty="0" err="1">
                <a:latin typeface="Calibri" panose="020F0502020204030204" pitchFamily="34" charset="0"/>
                <a:ea typeface="Times New Roman" panose="02020603050405020304" pitchFamily="18" charset="0"/>
                <a:cs typeface="Times New Roman" panose="02020603050405020304" pitchFamily="18" charset="0"/>
              </a:rPr>
              <a:t>წარბის</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კორექცია</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ცვილით</a:t>
            </a:r>
            <a:r>
              <a:rPr lang="en-US" dirty="0">
                <a:latin typeface="Calibri" panose="020F0502020204030204" pitchFamily="34" charset="0"/>
                <a:ea typeface="Times New Roman" panose="02020603050405020304" pitchFamily="18" charset="0"/>
                <a:cs typeface="Times New Roman" panose="02020603050405020304" pitchFamily="18" charset="0"/>
              </a:rPr>
              <a:t> - </a:t>
            </a:r>
            <a:r>
              <a:rPr lang="en-US" dirty="0" err="1">
                <a:latin typeface="Calibri" panose="020F0502020204030204" pitchFamily="34" charset="0"/>
                <a:ea typeface="Times New Roman" panose="02020603050405020304" pitchFamily="18" charset="0"/>
                <a:cs typeface="Times New Roman" panose="02020603050405020304" pitchFamily="18" charset="0"/>
              </a:rPr>
              <a:t>წარბის</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ბიოეპილაცი</a:t>
            </a:r>
            <a:r>
              <a:rPr lang="en-US" dirty="0" err="1">
                <a:latin typeface="Sylfaen" panose="010A0502050306030303" pitchFamily="18" charset="0"/>
                <a:ea typeface="Times New Roman" panose="02020603050405020304" pitchFamily="18" charset="0"/>
                <a:cs typeface="Sylfaen" panose="010A0502050306030303" pitchFamily="18" charset="0"/>
              </a:rPr>
              <a:t>ა</a:t>
            </a:r>
            <a:r>
              <a:rPr lang="ka-GE" dirty="0">
                <a:ea typeface="Times New Roman" panose="02020603050405020304" pitchFamily="18" charset="0"/>
                <a:cs typeface="Sylfaen" panose="010A0502050306030303" pitchFamily="18" charset="0"/>
              </a:rPr>
              <a:t>;</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en-US" dirty="0" err="1">
                <a:latin typeface="Calibri" panose="020F0502020204030204" pitchFamily="34" charset="0"/>
                <a:ea typeface="Times New Roman" panose="02020603050405020304" pitchFamily="18" charset="0"/>
                <a:cs typeface="Times New Roman" panose="02020603050405020304" pitchFamily="18" charset="0"/>
              </a:rPr>
              <a:t>წარბის</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კორექცია</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ლამინირები</a:t>
            </a:r>
            <a:r>
              <a:rPr lang="en-US" dirty="0" err="1">
                <a:latin typeface="Sylfaen" panose="010A0502050306030303" pitchFamily="18" charset="0"/>
                <a:ea typeface="Times New Roman" panose="02020603050405020304" pitchFamily="18" charset="0"/>
                <a:cs typeface="Sylfaen" panose="010A0502050306030303" pitchFamily="18" charset="0"/>
              </a:rPr>
              <a:t>თ</a:t>
            </a:r>
            <a:r>
              <a:rPr lang="ka-GE" dirty="0">
                <a:ea typeface="Times New Roman" panose="02020603050405020304" pitchFamily="18" charset="0"/>
                <a:cs typeface="Sylfaen" panose="010A0502050306030303" pitchFamily="18" charset="0"/>
              </a:rPr>
              <a:t>.</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dirty="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dirty="0">
                <a:ea typeface="Times New Roman" panose="02020603050405020304" pitchFamily="18" charset="0"/>
                <a:cs typeface="Times New Roman" panose="02020603050405020304" pitchFamily="18" charset="0"/>
              </a:rPr>
              <a:t> </a:t>
            </a:r>
            <a:r>
              <a:rPr lang="ka-GE" dirty="0" smtClean="0">
                <a:ea typeface="Times New Roman" panose="02020603050405020304" pitchFamily="18" charset="0"/>
                <a:cs typeface="Times New Roman" panose="02020603050405020304" pitchFamily="18" charset="0"/>
              </a:rPr>
              <a:t>გაიცემა </a:t>
            </a:r>
            <a:r>
              <a:rPr lang="ka-GE" dirty="0">
                <a:ea typeface="Times New Roman" panose="02020603050405020304" pitchFamily="18" charset="0"/>
                <a:cs typeface="Times New Roman" panose="02020603050405020304" pitchFamily="18" charset="0"/>
              </a:rPr>
              <a:t>სახელმწიფოს მიერ აღიარებული ორენოვანი  სერთიფიკატი.</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1016000" y="-228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2225"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581" y="105179"/>
            <a:ext cx="1150938" cy="6937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958741" y="409639"/>
            <a:ext cx="22894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1pPr>
            <a:lvl2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2pPr>
            <a:lvl3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3pPr>
            <a:lvl4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4pPr>
            <a:lvl5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5pPr>
            <a:lvl6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6pPr>
            <a:lvl7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7pPr>
            <a:lvl8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8pPr>
            <a:lvl9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9pPr>
          </a:lstStyle>
          <a:p>
            <a:pPr lvl="0"/>
            <a:r>
              <a:rPr lang="en-US" altLang="en-US" sz="1000" dirty="0">
                <a:latin typeface="Sylfaen" panose="010A0502050306030303" pitchFamily="18" charset="0"/>
                <a:ea typeface="Times New Roman" panose="02020603050405020304" pitchFamily="18" charset="0"/>
                <a:cs typeface="Times New Roman" panose="02020603050405020304" pitchFamily="18" charset="0"/>
              </a:rPr>
              <a:t>NATALI ACADEMY</a:t>
            </a:r>
            <a:r>
              <a:rPr lang="ka-GE" altLang="en-US" sz="1000" dirty="0">
                <a:latin typeface="Sylfaen" panose="010A0502050306030303" pitchFamily="18" charset="0"/>
                <a:ea typeface="Times New Roman" panose="02020603050405020304" pitchFamily="18" charset="0"/>
                <a:cs typeface="Times New Roman" panose="02020603050405020304" pitchFamily="18" charset="0"/>
              </a:rPr>
              <a:t>, კატალოგი </a:t>
            </a:r>
            <a:r>
              <a:rPr lang="ka-GE" altLang="en-US" sz="1000" dirty="0" smtClean="0">
                <a:latin typeface="Sylfaen" panose="010A0502050306030303" pitchFamily="18" charset="0"/>
                <a:ea typeface="Times New Roman" panose="02020603050405020304" pitchFamily="18" charset="0"/>
                <a:cs typeface="Times New Roman" panose="02020603050405020304" pitchFamily="18" charset="0"/>
              </a:rPr>
              <a:t>2021</a:t>
            </a:r>
            <a:endParaRPr lang="en-US" altLang="en-US" sz="1000" dirty="0">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76575" algn="ctr"/>
                <a:tab pos="6153150"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object 2"/>
          <p:cNvSpPr txBox="1"/>
          <p:nvPr/>
        </p:nvSpPr>
        <p:spPr>
          <a:xfrm>
            <a:off x="7239000" y="9601200"/>
            <a:ext cx="311785" cy="102657"/>
          </a:xfrm>
          <a:prstGeom prst="rect">
            <a:avLst/>
          </a:prstGeom>
        </p:spPr>
        <p:txBody>
          <a:bodyPr vert="horz" wrap="square" lIns="0" tIns="0" rIns="0" bIns="0" rtlCol="0">
            <a:spAutoFit/>
          </a:bodyPr>
          <a:lstStyle/>
          <a:p>
            <a:pPr>
              <a:lnSpc>
                <a:spcPts val="440"/>
              </a:lnSpc>
            </a:pPr>
            <a:r>
              <a:rPr lang="ka-GE" sz="2200" b="1" spc="-5" dirty="0" smtClean="0">
                <a:latin typeface="Arial"/>
                <a:cs typeface="Arial"/>
              </a:rPr>
              <a:t>17</a:t>
            </a:r>
            <a:endParaRPr sz="2200" dirty="0">
              <a:latin typeface="Arial"/>
              <a:cs typeface="Arial"/>
            </a:endParaRPr>
          </a:p>
        </p:txBody>
      </p:sp>
    </p:spTree>
    <p:extLst>
      <p:ext uri="{BB962C8B-B14F-4D97-AF65-F5344CB8AC3E}">
        <p14:creationId xmlns:p14="http://schemas.microsoft.com/office/powerpoint/2010/main" val="1534787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86529"/>
            <a:ext cx="6400800" cy="5272213"/>
          </a:xfrm>
          <a:prstGeom prst="rect">
            <a:avLst/>
          </a:prstGeom>
        </p:spPr>
        <p:txBody>
          <a:bodyPr wrap="square">
            <a:spAutoFit/>
          </a:bodyPr>
          <a:lstStyle/>
          <a:p>
            <a:pPr>
              <a:lnSpc>
                <a:spcPct val="110000"/>
              </a:lnSpc>
            </a:pPr>
            <a:r>
              <a:rPr lang="ka-GE" b="1" dirty="0">
                <a:ea typeface="Times New Roman" panose="02020603050405020304" pitchFamily="18" charset="0"/>
                <a:cs typeface="Times New Roman" panose="02020603050405020304" pitchFamily="18" charset="0"/>
              </a:rPr>
              <a:t>პროგრამა:</a:t>
            </a:r>
            <a:r>
              <a:rPr lang="ka-GE" dirty="0">
                <a:ea typeface="Times New Roman" panose="02020603050405020304" pitchFamily="18" charset="0"/>
                <a:cs typeface="Times New Roman" panose="02020603050405020304" pitchFamily="18" charset="0"/>
              </a:rPr>
              <a:t> </a:t>
            </a:r>
            <a:r>
              <a:rPr lang="ka-GE" sz="2000" b="1" dirty="0">
                <a:ea typeface="Times New Roman" panose="02020603050405020304" pitchFamily="18" charset="0"/>
                <a:cs typeface="Times New Roman" panose="02020603050405020304" pitchFamily="18" charset="0"/>
              </a:rPr>
              <a:t>ფრჩხილის დაგრძელება/Nail extension</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b="1" dirty="0">
                <a:ea typeface="Times New Roman" panose="02020603050405020304" pitchFamily="18" charset="0"/>
                <a:cs typeface="Times New Roman" panose="02020603050405020304" pitchFamily="18" charset="0"/>
              </a:rPr>
              <a:t>პროგრამის განხორციელების ადგილი:</a:t>
            </a:r>
            <a:r>
              <a:rPr lang="ka-GE" dirty="0">
                <a:ea typeface="Times New Roman" panose="02020603050405020304" pitchFamily="18" charset="0"/>
                <a:cs typeface="Times New Roman" panose="02020603050405020304" pitchFamily="18" charset="0"/>
              </a:rPr>
              <a:t> ქალაქი თბილისი, ვაჟა-ფშაველას გამზ №71</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b="1" dirty="0">
                <a:ea typeface="Times New Roman" panose="02020603050405020304" pitchFamily="18" charset="0"/>
                <a:cs typeface="Times New Roman" panose="02020603050405020304" pitchFamily="18" charset="0"/>
              </a:rPr>
              <a:t>პროგრამის სახე:</a:t>
            </a:r>
            <a:r>
              <a:rPr lang="ka-GE" dirty="0">
                <a:ea typeface="Times New Roman" panose="02020603050405020304" pitchFamily="18" charset="0"/>
                <a:cs typeface="Times New Roman" panose="02020603050405020304" pitchFamily="18" charset="0"/>
              </a:rPr>
              <a:t> პროფესიული მომზადება</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0000"/>
              </a:lnSpc>
            </a:pPr>
            <a:r>
              <a:rPr lang="ka-GE" b="1" dirty="0">
                <a:ea typeface="Times New Roman" panose="02020603050405020304" pitchFamily="18" charset="0"/>
                <a:cs typeface="Times New Roman" panose="02020603050405020304" pitchFamily="18" charset="0"/>
              </a:rPr>
              <a:t>პროგრამის მიზანი:</a:t>
            </a:r>
            <a:r>
              <a:rPr lang="ka-GE" dirty="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კვალიფიციური</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სპეციალისტების</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მომზადება</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რომლებიც</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წარმატებით</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ფლობენ</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ფრჩხილის</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მოვლის</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პროცედურებსა</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და</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ტექნოლოგიებ</a:t>
            </a:r>
            <a:r>
              <a:rPr lang="en-US" dirty="0" err="1">
                <a:latin typeface="Sylfaen" panose="010A0502050306030303" pitchFamily="18" charset="0"/>
                <a:ea typeface="Times New Roman" panose="02020603050405020304" pitchFamily="18" charset="0"/>
                <a:cs typeface="Sylfaen" panose="010A0502050306030303" pitchFamily="18" charset="0"/>
              </a:rPr>
              <a:t>ს</a:t>
            </a:r>
            <a:r>
              <a:rPr lang="ka-GE" dirty="0">
                <a:ea typeface="Times New Roman" panose="02020603050405020304" pitchFamily="18" charset="0"/>
                <a:cs typeface="Sylfaen" panose="010A0502050306030303" pitchFamily="18" charset="0"/>
              </a:rPr>
              <a:t>.</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0000"/>
              </a:lnSpc>
            </a:pPr>
            <a:r>
              <a:rPr lang="ka-GE" b="1" dirty="0">
                <a:ea typeface="Times New Roman" panose="02020603050405020304" pitchFamily="18" charset="0"/>
                <a:cs typeface="Times New Roman" panose="02020603050405020304" pitchFamily="18" charset="0"/>
              </a:rPr>
              <a:t>პროგრამის ხანგრძლივობა კვირებში:</a:t>
            </a:r>
            <a:r>
              <a:rPr lang="ka-GE" dirty="0">
                <a:ea typeface="Times New Roman" panose="02020603050405020304" pitchFamily="18" charset="0"/>
                <a:cs typeface="Times New Roman" panose="02020603050405020304" pitchFamily="18" charset="0"/>
              </a:rPr>
              <a:t> 4</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b="1" dirty="0">
                <a:ea typeface="Times New Roman" panose="02020603050405020304" pitchFamily="18" charset="0"/>
                <a:cs typeface="Times New Roman" panose="02020603050405020304" pitchFamily="18" charset="0"/>
              </a:rPr>
              <a:t>სასწავლო საათობრივი დატვირთვა:</a:t>
            </a:r>
            <a:r>
              <a:rPr lang="ka-GE" dirty="0">
                <a:ea typeface="Times New Roman" panose="02020603050405020304" pitchFamily="18" charset="0"/>
                <a:cs typeface="Times New Roman" panose="02020603050405020304" pitchFamily="18" charset="0"/>
              </a:rPr>
              <a:t> სულ 76  საათი , აქედან კვირეული დატვირთვა 20 სთ</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b="1" dirty="0">
                <a:ea typeface="Times New Roman" panose="02020603050405020304" pitchFamily="18" charset="0"/>
                <a:cs typeface="Times New Roman" panose="02020603050405020304" pitchFamily="18" charset="0"/>
              </a:rPr>
              <a:t>პროგრამაზე დაშვების წინაპირობები:</a:t>
            </a:r>
            <a:r>
              <a:rPr lang="ka-GE" dirty="0">
                <a:ea typeface="Times New Roman" panose="02020603050405020304" pitchFamily="18" charset="0"/>
                <a:cs typeface="Times New Roman" panose="02020603050405020304" pitchFamily="18" charset="0"/>
              </a:rPr>
              <a:t> საბაზო განათლება</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b="1" dirty="0">
                <a:ea typeface="Times New Roman" panose="02020603050405020304" pitchFamily="18" charset="0"/>
                <a:cs typeface="Times New Roman" panose="02020603050405020304" pitchFamily="18" charset="0"/>
              </a:rPr>
              <a:t>კურსდამთავრებულს შეუძლია:</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dirty="0">
                <a:ea typeface="Times New Roman" panose="02020603050405020304" pitchFamily="18" charset="0"/>
                <a:cs typeface="Times New Roman" panose="02020603050405020304" pitchFamily="18" charset="0"/>
              </a:rPr>
              <a:t>ფრჩხილების აკრილით დაგრძელება-გაფორმება;</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dirty="0">
                <a:ea typeface="Times New Roman" panose="02020603050405020304" pitchFamily="18" charset="0"/>
                <a:cs typeface="Times New Roman" panose="02020603050405020304" pitchFamily="18" charset="0"/>
              </a:rPr>
              <a:t>ფრჩხილების გელით დაგრძელება-გაფორმება.</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dirty="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ka-GE" dirty="0">
                <a:ea typeface="Times New Roman" panose="02020603050405020304" pitchFamily="18" charset="0"/>
                <a:cs typeface="Times New Roman" panose="02020603050405020304" pitchFamily="18" charset="0"/>
              </a:rPr>
              <a:t>გაიცემა სახელმწიფოს მიერ აღიარებული ორენოვანი  სერთიფიკატი.</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914400" y="-228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324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28600"/>
            <a:ext cx="1150938" cy="6937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941955" y="546242"/>
            <a:ext cx="22894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1pPr>
            <a:lvl2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2pPr>
            <a:lvl3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3pPr>
            <a:lvl4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4pPr>
            <a:lvl5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5pPr>
            <a:lvl6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6pPr>
            <a:lvl7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7pPr>
            <a:lvl8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8pPr>
            <a:lvl9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9pPr>
          </a:lstStyle>
          <a:p>
            <a:pPr lvl="0"/>
            <a:r>
              <a:rPr lang="en-US" altLang="en-US" sz="1000" dirty="0">
                <a:latin typeface="Sylfaen" panose="010A0502050306030303" pitchFamily="18" charset="0"/>
                <a:ea typeface="Times New Roman" panose="02020603050405020304" pitchFamily="18" charset="0"/>
                <a:cs typeface="Times New Roman" panose="02020603050405020304" pitchFamily="18" charset="0"/>
              </a:rPr>
              <a:t>NATALI ACADEMY</a:t>
            </a:r>
            <a:r>
              <a:rPr lang="ka-GE" altLang="en-US" sz="1000" dirty="0">
                <a:latin typeface="Sylfaen" panose="010A0502050306030303" pitchFamily="18" charset="0"/>
                <a:ea typeface="Times New Roman" panose="02020603050405020304" pitchFamily="18" charset="0"/>
                <a:cs typeface="Times New Roman" panose="02020603050405020304" pitchFamily="18" charset="0"/>
              </a:rPr>
              <a:t>, კატალოგი </a:t>
            </a:r>
            <a:r>
              <a:rPr lang="ka-GE" altLang="en-US" sz="1000" dirty="0" smtClean="0">
                <a:latin typeface="Sylfaen" panose="010A0502050306030303" pitchFamily="18" charset="0"/>
                <a:ea typeface="Times New Roman" panose="02020603050405020304" pitchFamily="18" charset="0"/>
                <a:cs typeface="Times New Roman" panose="02020603050405020304" pitchFamily="18" charset="0"/>
              </a:rPr>
              <a:t>2021</a:t>
            </a:r>
            <a:endParaRPr lang="en-US" altLang="en-US" sz="1000" dirty="0">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76575" algn="ctr"/>
                <a:tab pos="6153150"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object 2"/>
          <p:cNvSpPr txBox="1"/>
          <p:nvPr/>
        </p:nvSpPr>
        <p:spPr>
          <a:xfrm>
            <a:off x="7239000" y="9601200"/>
            <a:ext cx="311785" cy="102657"/>
          </a:xfrm>
          <a:prstGeom prst="rect">
            <a:avLst/>
          </a:prstGeom>
        </p:spPr>
        <p:txBody>
          <a:bodyPr vert="horz" wrap="square" lIns="0" tIns="0" rIns="0" bIns="0" rtlCol="0">
            <a:spAutoFit/>
          </a:bodyPr>
          <a:lstStyle/>
          <a:p>
            <a:pPr>
              <a:lnSpc>
                <a:spcPts val="440"/>
              </a:lnSpc>
            </a:pPr>
            <a:r>
              <a:rPr sz="2200" b="1" spc="-5" dirty="0" smtClean="0">
                <a:latin typeface="Arial"/>
                <a:cs typeface="Arial"/>
              </a:rPr>
              <a:t>1</a:t>
            </a:r>
            <a:r>
              <a:rPr lang="ka-GE" sz="2200" b="1" spc="-5" dirty="0">
                <a:latin typeface="Arial"/>
                <a:cs typeface="Arial"/>
              </a:rPr>
              <a:t>8</a:t>
            </a:r>
            <a:endParaRPr sz="2200" dirty="0">
              <a:latin typeface="Arial"/>
              <a:cs typeface="Arial"/>
            </a:endParaRPr>
          </a:p>
        </p:txBody>
      </p:sp>
    </p:spTree>
    <p:extLst>
      <p:ext uri="{BB962C8B-B14F-4D97-AF65-F5344CB8AC3E}">
        <p14:creationId xmlns:p14="http://schemas.microsoft.com/office/powerpoint/2010/main" val="2482394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39000" y="9601200"/>
            <a:ext cx="311785" cy="155575"/>
          </a:xfrm>
          <a:prstGeom prst="rect">
            <a:avLst/>
          </a:prstGeom>
        </p:spPr>
        <p:txBody>
          <a:bodyPr vert="horz" wrap="square" lIns="0" tIns="0" rIns="0" bIns="0" rtlCol="0">
            <a:spAutoFit/>
          </a:bodyPr>
          <a:lstStyle/>
          <a:p>
            <a:pPr>
              <a:lnSpc>
                <a:spcPts val="440"/>
              </a:lnSpc>
            </a:pPr>
            <a:r>
              <a:rPr sz="2200" b="1" spc="-5" dirty="0">
                <a:latin typeface="Arial"/>
                <a:cs typeface="Arial"/>
              </a:rPr>
              <a:t>1</a:t>
            </a:r>
            <a:endParaRPr sz="2200" dirty="0">
              <a:latin typeface="Arial"/>
              <a:cs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13230" b="84825" l="9624" r="91315"/>
                    </a14:imgEffect>
                  </a14:imgLayer>
                </a14:imgProps>
              </a:ext>
              <a:ext uri="{28A0092B-C50C-407E-A947-70E740481C1C}">
                <a14:useLocalDpi xmlns:a14="http://schemas.microsoft.com/office/drawing/2010/main" val="0"/>
              </a:ext>
            </a:extLst>
          </a:blip>
          <a:srcRect t="11185" r="-2222" b="15894"/>
          <a:stretch/>
        </p:blipFill>
        <p:spPr>
          <a:xfrm>
            <a:off x="864696" y="707142"/>
            <a:ext cx="6374304" cy="2743200"/>
          </a:xfrm>
          <a:prstGeom prst="rect">
            <a:avLst/>
          </a:prstGeom>
        </p:spPr>
      </p:pic>
      <p:sp>
        <p:nvSpPr>
          <p:cNvPr id="5" name="TextBox 4"/>
          <p:cNvSpPr txBox="1"/>
          <p:nvPr/>
        </p:nvSpPr>
        <p:spPr>
          <a:xfrm>
            <a:off x="2725246" y="2438400"/>
            <a:ext cx="2362200" cy="369332"/>
          </a:xfrm>
          <a:prstGeom prst="rect">
            <a:avLst/>
          </a:prstGeom>
          <a:noFill/>
        </p:spPr>
        <p:txBody>
          <a:bodyPr wrap="square" rtlCol="0">
            <a:spAutoFit/>
          </a:bodyPr>
          <a:lstStyle/>
          <a:p>
            <a:pPr algn="ctr"/>
            <a:r>
              <a:rPr lang="ka-GE" dirty="0" smtClean="0"/>
              <a:t>სარჩევი</a:t>
            </a:r>
          </a:p>
        </p:txBody>
      </p:sp>
      <p:sp>
        <p:nvSpPr>
          <p:cNvPr id="6" name="TextBox 5"/>
          <p:cNvSpPr txBox="1"/>
          <p:nvPr/>
        </p:nvSpPr>
        <p:spPr>
          <a:xfrm>
            <a:off x="702493" y="2438400"/>
            <a:ext cx="6848292" cy="6740307"/>
          </a:xfrm>
          <a:prstGeom prst="rect">
            <a:avLst/>
          </a:prstGeom>
          <a:noFill/>
        </p:spPr>
        <p:txBody>
          <a:bodyPr wrap="square" rtlCol="0">
            <a:spAutoFit/>
          </a:bodyPr>
          <a:lstStyle/>
          <a:p>
            <a:r>
              <a:rPr lang="ka-GE" dirty="0" smtClean="0"/>
              <a:t>                                                   </a:t>
            </a:r>
            <a:endParaRPr lang="ka-GE" dirty="0" smtClean="0"/>
          </a:p>
          <a:p>
            <a:r>
              <a:rPr lang="ka-GE" dirty="0"/>
              <a:t>მნიშვნელოვანი </a:t>
            </a:r>
            <a:r>
              <a:rPr lang="ka-GE" dirty="0" smtClean="0"/>
              <a:t>თარიღები</a:t>
            </a:r>
            <a:r>
              <a:rPr lang="ka-GE" dirty="0" smtClean="0"/>
              <a:t>- </a:t>
            </a:r>
            <a:r>
              <a:rPr lang="ka-GE" dirty="0" smtClean="0"/>
              <a:t>- - - - - - - - - - - - - - - - - - - - -</a:t>
            </a:r>
            <a:r>
              <a:rPr lang="en-US" dirty="0" smtClean="0"/>
              <a:t>   2</a:t>
            </a:r>
            <a:endParaRPr lang="ka-GE" dirty="0" smtClean="0"/>
          </a:p>
          <a:p>
            <a:endParaRPr lang="en-US" dirty="0"/>
          </a:p>
          <a:p>
            <a:r>
              <a:rPr lang="ka-GE" dirty="0" smtClean="0"/>
              <a:t>აკადემიის შესახებ  - - - - - - - -- </a:t>
            </a:r>
            <a:r>
              <a:rPr lang="ka-GE" dirty="0" smtClean="0"/>
              <a:t>- - - - - - - - - - - - - - - - - - </a:t>
            </a:r>
            <a:r>
              <a:rPr lang="en-US" dirty="0"/>
              <a:t> </a:t>
            </a:r>
            <a:r>
              <a:rPr lang="en-US" dirty="0" smtClean="0"/>
              <a:t>  </a:t>
            </a:r>
            <a:r>
              <a:rPr lang="en-US" dirty="0" smtClean="0"/>
              <a:t>4</a:t>
            </a:r>
            <a:endParaRPr lang="ka-GE" dirty="0" smtClean="0"/>
          </a:p>
          <a:p>
            <a:endParaRPr lang="ka-GE" dirty="0" smtClean="0"/>
          </a:p>
          <a:p>
            <a:r>
              <a:rPr lang="ka-GE" dirty="0"/>
              <a:t>მისია, ხედვა, ღირებულებები </a:t>
            </a:r>
            <a:r>
              <a:rPr lang="ka-GE" dirty="0" smtClean="0"/>
              <a:t>- </a:t>
            </a:r>
            <a:r>
              <a:rPr lang="ka-GE" dirty="0"/>
              <a:t>- - - - - - - - - - - - - - - - - - </a:t>
            </a:r>
            <a:r>
              <a:rPr lang="ka-GE" dirty="0" smtClean="0"/>
              <a:t>   6</a:t>
            </a:r>
            <a:endParaRPr lang="ka-GE" dirty="0"/>
          </a:p>
          <a:p>
            <a:endParaRPr lang="ka-GE" dirty="0" smtClean="0"/>
          </a:p>
          <a:p>
            <a:r>
              <a:rPr lang="ka-GE" dirty="0" smtClean="0"/>
              <a:t>სადიპლომო </a:t>
            </a:r>
            <a:r>
              <a:rPr lang="ka-GE" dirty="0" smtClean="0"/>
              <a:t>პროგრმები- - - - - - - - - - - - - - - - - - - - - - - - </a:t>
            </a:r>
            <a:r>
              <a:rPr lang="en-US" dirty="0" smtClean="0"/>
              <a:t> </a:t>
            </a:r>
            <a:r>
              <a:rPr lang="ka-GE" dirty="0" smtClean="0"/>
              <a:t>7</a:t>
            </a:r>
            <a:endParaRPr lang="ka-GE" dirty="0" smtClean="0"/>
          </a:p>
          <a:p>
            <a:endParaRPr lang="en-US" dirty="0"/>
          </a:p>
          <a:p>
            <a:r>
              <a:rPr lang="ka-GE" dirty="0" smtClean="0"/>
              <a:t>სასერთიფიკატო პროგრამები- - - - - - - - - - - - - - - - - - - - </a:t>
            </a:r>
            <a:r>
              <a:rPr lang="en-US" dirty="0" smtClean="0"/>
              <a:t> </a:t>
            </a:r>
            <a:r>
              <a:rPr lang="en-US" dirty="0" smtClean="0"/>
              <a:t> </a:t>
            </a:r>
            <a:r>
              <a:rPr lang="ka-GE" dirty="0" smtClean="0"/>
              <a:t>11 </a:t>
            </a:r>
            <a:endParaRPr lang="ka-GE" dirty="0" smtClean="0"/>
          </a:p>
          <a:p>
            <a:endParaRPr lang="en-US" dirty="0"/>
          </a:p>
          <a:p>
            <a:r>
              <a:rPr lang="ka-GE" dirty="0" smtClean="0"/>
              <a:t>პარტნიორები - - - - - - - - - - - - - - - - - - - - - - - - - - - - - - </a:t>
            </a:r>
            <a:r>
              <a:rPr lang="ka-GE" dirty="0" smtClean="0"/>
              <a:t>-</a:t>
            </a:r>
            <a:r>
              <a:rPr lang="en-US" dirty="0" smtClean="0"/>
              <a:t>  </a:t>
            </a:r>
            <a:r>
              <a:rPr lang="ka-GE" dirty="0" smtClean="0"/>
              <a:t>19</a:t>
            </a:r>
            <a:endParaRPr lang="ka-GE" dirty="0" smtClean="0"/>
          </a:p>
          <a:p>
            <a:endParaRPr lang="ka-GE" dirty="0" smtClean="0"/>
          </a:p>
          <a:p>
            <a:r>
              <a:rPr lang="ka-GE" dirty="0"/>
              <a:t>ს</a:t>
            </a:r>
            <a:r>
              <a:rPr lang="ka-GE" dirty="0" smtClean="0"/>
              <a:t>პეციალური </a:t>
            </a:r>
            <a:r>
              <a:rPr lang="ka-GE" dirty="0"/>
              <a:t>საგანმანათლებლო საჭიროების მქონე </a:t>
            </a:r>
            <a:r>
              <a:rPr lang="ka-GE" dirty="0" smtClean="0"/>
              <a:t>სტუდენტებისათვის - - - - - - - - - - - - - - - - - - - - - - - - - -</a:t>
            </a:r>
            <a:r>
              <a:rPr lang="en-US" dirty="0" smtClean="0"/>
              <a:t>  </a:t>
            </a:r>
            <a:r>
              <a:rPr lang="ka-GE" dirty="0" smtClean="0"/>
              <a:t> </a:t>
            </a:r>
            <a:r>
              <a:rPr lang="ka-GE" dirty="0" smtClean="0"/>
              <a:t>20</a:t>
            </a:r>
            <a:endParaRPr lang="ka-GE" dirty="0" smtClean="0"/>
          </a:p>
          <a:p>
            <a:endParaRPr lang="en-US" dirty="0"/>
          </a:p>
          <a:p>
            <a:r>
              <a:rPr lang="ka-GE" dirty="0"/>
              <a:t>სტუდენტური </a:t>
            </a:r>
            <a:r>
              <a:rPr lang="ka-GE" dirty="0" smtClean="0"/>
              <a:t>სერვისები - - - - - - - - - - - - - - - - - - - - - - </a:t>
            </a:r>
            <a:r>
              <a:rPr lang="en-US" dirty="0"/>
              <a:t> </a:t>
            </a:r>
            <a:r>
              <a:rPr lang="en-US" dirty="0" smtClean="0"/>
              <a:t> </a:t>
            </a:r>
            <a:r>
              <a:rPr lang="ka-GE" dirty="0" smtClean="0"/>
              <a:t> </a:t>
            </a:r>
            <a:r>
              <a:rPr lang="ka-GE" dirty="0" smtClean="0"/>
              <a:t>21</a:t>
            </a:r>
          </a:p>
          <a:p>
            <a:endParaRPr lang="ka-GE" dirty="0"/>
          </a:p>
          <a:p>
            <a:r>
              <a:rPr lang="ka-GE" dirty="0" smtClean="0"/>
              <a:t>არაფორმალური განათლება- - - - - - - - - - - - - - - - - - - -     22</a:t>
            </a:r>
            <a:endParaRPr lang="ka-GE" dirty="0" smtClean="0"/>
          </a:p>
          <a:p>
            <a:endParaRPr lang="en-US" dirty="0"/>
          </a:p>
          <a:p>
            <a:r>
              <a:rPr lang="ka-GE" dirty="0"/>
              <a:t>სტუდენტთა </a:t>
            </a:r>
            <a:r>
              <a:rPr lang="ka-GE" dirty="0" smtClean="0"/>
              <a:t>მიღება - - - - - - - - - - - - - - - - - - - - - - - - - - </a:t>
            </a:r>
            <a:r>
              <a:rPr lang="en-US" dirty="0"/>
              <a:t> </a:t>
            </a:r>
            <a:r>
              <a:rPr lang="en-US" dirty="0" smtClean="0"/>
              <a:t> </a:t>
            </a:r>
            <a:r>
              <a:rPr lang="ka-GE" dirty="0" smtClean="0"/>
              <a:t>23</a:t>
            </a:r>
            <a:endParaRPr lang="ka-GE" dirty="0" smtClean="0"/>
          </a:p>
          <a:p>
            <a:endParaRPr lang="en-US" dirty="0"/>
          </a:p>
          <a:p>
            <a:r>
              <a:rPr lang="ka-GE" dirty="0" smtClean="0"/>
              <a:t>კონტაქტი - - - - - - - - - - - - - - - - - - - - - - - - - - - - - - - - - </a:t>
            </a:r>
            <a:r>
              <a:rPr lang="en-US" dirty="0"/>
              <a:t> </a:t>
            </a:r>
            <a:r>
              <a:rPr lang="en-US" dirty="0" smtClean="0"/>
              <a:t>  </a:t>
            </a:r>
            <a:r>
              <a:rPr lang="en-US" dirty="0" smtClean="0"/>
              <a:t>2</a:t>
            </a:r>
            <a:r>
              <a:rPr lang="ka-GE" dirty="0"/>
              <a:t>5</a:t>
            </a:r>
            <a:r>
              <a:rPr lang="ka-GE" dirty="0" smtClean="0"/>
              <a:t> </a:t>
            </a:r>
            <a:endParaRPr lang="en-US" dirty="0"/>
          </a:p>
          <a:p>
            <a:endParaRPr lang="en-US" dirty="0"/>
          </a:p>
        </p:txBody>
      </p:sp>
      <p:sp>
        <p:nvSpPr>
          <p:cNvPr id="8" name="Rectangle 3"/>
          <p:cNvSpPr>
            <a:spLocks noChangeArrowheads="1"/>
          </p:cNvSpPr>
          <p:nvPr/>
        </p:nvSpPr>
        <p:spPr bwMode="auto">
          <a:xfrm>
            <a:off x="1803827" y="445532"/>
            <a:ext cx="22894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1pPr>
            <a:lvl2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2pPr>
            <a:lvl3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3pPr>
            <a:lvl4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4pPr>
            <a:lvl5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5pPr>
            <a:lvl6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6pPr>
            <a:lvl7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7pPr>
            <a:lvl8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8pPr>
            <a:lvl9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9pPr>
          </a:lstStyle>
          <a:p>
            <a:pPr lvl="0"/>
            <a:r>
              <a:rPr lang="en-US" altLang="en-US" sz="1000" dirty="0">
                <a:latin typeface="Sylfaen" panose="010A0502050306030303" pitchFamily="18" charset="0"/>
                <a:ea typeface="Times New Roman" panose="02020603050405020304" pitchFamily="18" charset="0"/>
                <a:cs typeface="Times New Roman" panose="02020603050405020304" pitchFamily="18" charset="0"/>
              </a:rPr>
              <a:t>NATALI ACADEMY</a:t>
            </a:r>
            <a:r>
              <a:rPr lang="ka-GE" altLang="en-US" sz="1000" dirty="0">
                <a:latin typeface="Sylfaen" panose="010A0502050306030303" pitchFamily="18" charset="0"/>
                <a:ea typeface="Times New Roman" panose="02020603050405020304" pitchFamily="18" charset="0"/>
                <a:cs typeface="Times New Roman" panose="02020603050405020304" pitchFamily="18" charset="0"/>
              </a:rPr>
              <a:t>, კატალოგი </a:t>
            </a:r>
            <a:r>
              <a:rPr lang="ka-GE" altLang="en-US" sz="1000" dirty="0" smtClean="0">
                <a:latin typeface="Sylfaen" panose="010A0502050306030303" pitchFamily="18" charset="0"/>
                <a:ea typeface="Times New Roman" panose="02020603050405020304" pitchFamily="18" charset="0"/>
                <a:cs typeface="Times New Roman" panose="02020603050405020304" pitchFamily="18" charset="0"/>
              </a:rPr>
              <a:t>2021</a:t>
            </a:r>
            <a:endParaRPr lang="en-US" altLang="en-US" sz="1000" dirty="0">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76575" algn="ctr"/>
                <a:tab pos="6153150"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194" y="98663"/>
            <a:ext cx="1150938" cy="693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2000" y="1473556"/>
            <a:ext cx="6402531" cy="994439"/>
          </a:xfrm>
          <a:prstGeom prst="rect">
            <a:avLst/>
          </a:prstGeom>
        </p:spPr>
        <p:txBody>
          <a:bodyPr wrap="square">
            <a:spAutoFit/>
          </a:bodyPr>
          <a:lstStyle/>
          <a:p>
            <a:pPr indent="457200" algn="just">
              <a:lnSpc>
                <a:spcPct val="110000"/>
              </a:lnSpc>
            </a:pPr>
            <a:r>
              <a:rPr lang="ka-GE" dirty="0">
                <a:solidFill>
                  <a:schemeClr val="tx1">
                    <a:lumMod val="75000"/>
                  </a:schemeClr>
                </a:solidFill>
                <a:ea typeface="Times New Roman" panose="02020603050405020304" pitchFamily="18" charset="0"/>
                <a:cs typeface="Times New Roman" panose="02020603050405020304" pitchFamily="18" charset="0"/>
              </a:rPr>
              <a:t>ნატალი ჯგუფი წარმოადგენს მსოფლიოს ცნობილი ბრენდების ექსკლუზიურ წარომადგენელს საქართველოსა და რეგიონებში. </a:t>
            </a:r>
            <a:endParaRPr lang="en-US" dirty="0">
              <a:solidFill>
                <a:schemeClr val="tx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Rectangle 15"/>
          <p:cNvSpPr/>
          <p:nvPr/>
        </p:nvSpPr>
        <p:spPr>
          <a:xfrm>
            <a:off x="3177384" y="1059012"/>
            <a:ext cx="1622560" cy="369332"/>
          </a:xfrm>
          <a:prstGeom prst="rect">
            <a:avLst/>
          </a:prstGeom>
        </p:spPr>
        <p:txBody>
          <a:bodyPr wrap="none">
            <a:spAutoFit/>
          </a:bodyPr>
          <a:lstStyle/>
          <a:p>
            <a:r>
              <a:rPr lang="ka-GE" b="1" dirty="0" smtClean="0">
                <a:solidFill>
                  <a:schemeClr val="accent2">
                    <a:lumMod val="75000"/>
                  </a:schemeClr>
                </a:solidFill>
                <a:ea typeface="Times New Roman" panose="02020603050405020304" pitchFamily="18" charset="0"/>
                <a:cs typeface="Times New Roman" panose="02020603050405020304" pitchFamily="18" charset="0"/>
              </a:rPr>
              <a:t>პარტნიორები</a:t>
            </a:r>
            <a:endParaRPr lang="en-US" b="1" dirty="0">
              <a:solidFill>
                <a:schemeClr val="accent2">
                  <a:lumMod val="75000"/>
                </a:schemeClr>
              </a:solidFill>
            </a:endParaRPr>
          </a:p>
        </p:txBody>
      </p:sp>
      <p:sp>
        <p:nvSpPr>
          <p:cNvPr id="23" name="Rectangle 2"/>
          <p:cNvSpPr>
            <a:spLocks noChangeArrowheads="1"/>
          </p:cNvSpPr>
          <p:nvPr/>
        </p:nvSpPr>
        <p:spPr bwMode="auto">
          <a:xfrm>
            <a:off x="913744" y="-218163"/>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744" y="239037"/>
            <a:ext cx="1150938" cy="69373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3"/>
          <p:cNvSpPr>
            <a:spLocks noChangeArrowheads="1"/>
          </p:cNvSpPr>
          <p:nvPr/>
        </p:nvSpPr>
        <p:spPr bwMode="auto">
          <a:xfrm>
            <a:off x="1950298" y="556555"/>
            <a:ext cx="22894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1pPr>
            <a:lvl2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2pPr>
            <a:lvl3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3pPr>
            <a:lvl4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4pPr>
            <a:lvl5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5pPr>
            <a:lvl6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6pPr>
            <a:lvl7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7pPr>
            <a:lvl8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8pPr>
            <a:lvl9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9pPr>
          </a:lstStyle>
          <a:p>
            <a:pPr lvl="0"/>
            <a:r>
              <a:rPr lang="en-US" altLang="en-US" sz="1000" dirty="0">
                <a:latin typeface="Sylfaen" panose="010A0502050306030303" pitchFamily="18" charset="0"/>
                <a:ea typeface="Times New Roman" panose="02020603050405020304" pitchFamily="18" charset="0"/>
                <a:cs typeface="Times New Roman" panose="02020603050405020304" pitchFamily="18" charset="0"/>
              </a:rPr>
              <a:t>NATALI ACADEMY</a:t>
            </a:r>
            <a:r>
              <a:rPr lang="ka-GE" altLang="en-US" sz="1000" dirty="0">
                <a:latin typeface="Sylfaen" panose="010A0502050306030303" pitchFamily="18" charset="0"/>
                <a:ea typeface="Times New Roman" panose="02020603050405020304" pitchFamily="18" charset="0"/>
                <a:cs typeface="Times New Roman" panose="02020603050405020304" pitchFamily="18" charset="0"/>
              </a:rPr>
              <a:t>, კატალოგი </a:t>
            </a:r>
            <a:r>
              <a:rPr lang="ka-GE" altLang="en-US" sz="1000" dirty="0" smtClean="0">
                <a:latin typeface="Sylfaen" panose="010A0502050306030303" pitchFamily="18" charset="0"/>
                <a:ea typeface="Times New Roman" panose="02020603050405020304" pitchFamily="18" charset="0"/>
                <a:cs typeface="Times New Roman" panose="02020603050405020304" pitchFamily="18" charset="0"/>
              </a:rPr>
              <a:t>2021</a:t>
            </a:r>
            <a:endParaRPr lang="en-US" altLang="en-US" sz="1000" dirty="0">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76575" algn="ctr"/>
                <a:tab pos="6153150"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208" y="3680723"/>
            <a:ext cx="1905000" cy="7620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198" y="3687016"/>
            <a:ext cx="1905000" cy="7620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6813" y="3680723"/>
            <a:ext cx="1905000" cy="7620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176" y="4713359"/>
            <a:ext cx="1905000" cy="7620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2184" y="5876913"/>
            <a:ext cx="1905000" cy="7620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70702" y="4708411"/>
            <a:ext cx="1905000" cy="7620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21928" y="5889440"/>
            <a:ext cx="1905000" cy="7620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90939" y="4703299"/>
            <a:ext cx="1905000" cy="76200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5692" y="5876913"/>
            <a:ext cx="1972461" cy="779329"/>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75908" y="6955935"/>
            <a:ext cx="1927599" cy="1024885"/>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13" cstate="print">
            <a:extLst>
              <a:ext uri="{28A0092B-C50C-407E-A947-70E740481C1C}">
                <a14:useLocalDpi xmlns:a14="http://schemas.microsoft.com/office/drawing/2010/main" val="0"/>
              </a:ext>
            </a:extLst>
          </a:blip>
          <a:srcRect l="27019" t="41015" r="25302" b="31641"/>
          <a:stretch/>
        </p:blipFill>
        <p:spPr>
          <a:xfrm>
            <a:off x="3300007" y="8383809"/>
            <a:ext cx="1831580" cy="854737"/>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03205" y="2440374"/>
            <a:ext cx="2438405" cy="1267971"/>
          </a:xfrm>
          <a:prstGeom prst="rect">
            <a:avLst/>
          </a:prstGeom>
          <a:ln>
            <a:noFill/>
          </a:ln>
          <a:effectLst>
            <a:outerShdw blurRad="292100" dist="139700" dir="2700000" algn="tl" rotWithShape="0">
              <a:srgbClr val="333333">
                <a:alpha val="65000"/>
              </a:srgbClr>
            </a:outerShdw>
          </a:effectLst>
        </p:spPr>
      </p:pic>
      <p:pic>
        <p:nvPicPr>
          <p:cNvPr id="1026" name="Picture 2" descr="UKI INTERNATIONAL on Twitter: &quot;TR 9000: your professional Hair Clipper  Barber! NOW AVAILABLE #UkiInternational #TR900 https://t.co/ep8GdYhIOP&quot; /  Twitter"/>
          <p:cNvPicPr>
            <a:picLocks noChangeAspect="1" noChangeArrowheads="1"/>
          </p:cNvPicPr>
          <p:nvPr/>
        </p:nvPicPr>
        <p:blipFill rotWithShape="1">
          <a:blip r:embed="rId15">
            <a:extLst>
              <a:ext uri="{28A0092B-C50C-407E-A947-70E740481C1C}">
                <a14:useLocalDpi xmlns:a14="http://schemas.microsoft.com/office/drawing/2010/main" val="0"/>
              </a:ext>
            </a:extLst>
          </a:blip>
          <a:srcRect l="1632" t="9058" r="82535" b="63844"/>
          <a:stretch/>
        </p:blipFill>
        <p:spPr bwMode="auto">
          <a:xfrm>
            <a:off x="1268022" y="7116590"/>
            <a:ext cx="1447800" cy="175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5" name="object 2"/>
          <p:cNvSpPr txBox="1"/>
          <p:nvPr/>
        </p:nvSpPr>
        <p:spPr>
          <a:xfrm>
            <a:off x="7239000" y="9601200"/>
            <a:ext cx="311785" cy="102657"/>
          </a:xfrm>
          <a:prstGeom prst="rect">
            <a:avLst/>
          </a:prstGeom>
        </p:spPr>
        <p:txBody>
          <a:bodyPr vert="horz" wrap="square" lIns="0" tIns="0" rIns="0" bIns="0" rtlCol="0">
            <a:spAutoFit/>
          </a:bodyPr>
          <a:lstStyle/>
          <a:p>
            <a:pPr>
              <a:lnSpc>
                <a:spcPts val="440"/>
              </a:lnSpc>
            </a:pPr>
            <a:r>
              <a:rPr sz="2200" b="1" spc="-5" dirty="0" smtClean="0">
                <a:latin typeface="Arial"/>
                <a:cs typeface="Arial"/>
              </a:rPr>
              <a:t>1</a:t>
            </a:r>
            <a:r>
              <a:rPr lang="ka-GE" sz="2200" b="1" spc="-5" dirty="0">
                <a:latin typeface="Arial"/>
                <a:cs typeface="Arial"/>
              </a:rPr>
              <a:t>9</a:t>
            </a:r>
            <a:endParaRPr sz="2200" dirty="0">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3820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313"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220" y="230493"/>
            <a:ext cx="1150938" cy="6937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794669" y="547659"/>
            <a:ext cx="22894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1pPr>
            <a:lvl2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2pPr>
            <a:lvl3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3pPr>
            <a:lvl4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4pPr>
            <a:lvl5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5pPr>
            <a:lvl6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6pPr>
            <a:lvl7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7pPr>
            <a:lvl8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8pPr>
            <a:lvl9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9pPr>
          </a:lstStyle>
          <a:p>
            <a:pPr lvl="0"/>
            <a:r>
              <a:rPr lang="en-US" altLang="en-US" sz="1000" dirty="0">
                <a:latin typeface="Sylfaen" panose="010A0502050306030303" pitchFamily="18" charset="0"/>
                <a:ea typeface="Times New Roman" panose="02020603050405020304" pitchFamily="18" charset="0"/>
                <a:cs typeface="Times New Roman" panose="02020603050405020304" pitchFamily="18" charset="0"/>
              </a:rPr>
              <a:t>NATALI ACADEMY</a:t>
            </a:r>
            <a:r>
              <a:rPr lang="ka-GE" altLang="en-US" sz="1000" dirty="0">
                <a:latin typeface="Sylfaen" panose="010A0502050306030303" pitchFamily="18" charset="0"/>
                <a:ea typeface="Times New Roman" panose="02020603050405020304" pitchFamily="18" charset="0"/>
                <a:cs typeface="Times New Roman" panose="02020603050405020304" pitchFamily="18" charset="0"/>
              </a:rPr>
              <a:t>, კატალოგი </a:t>
            </a:r>
            <a:r>
              <a:rPr lang="ka-GE" altLang="en-US" sz="1000" dirty="0" smtClean="0">
                <a:latin typeface="Sylfaen" panose="010A0502050306030303" pitchFamily="18" charset="0"/>
                <a:ea typeface="Times New Roman" panose="02020603050405020304" pitchFamily="18" charset="0"/>
                <a:cs typeface="Times New Roman" panose="02020603050405020304" pitchFamily="18" charset="0"/>
              </a:rPr>
              <a:t>2021</a:t>
            </a:r>
            <a:endParaRPr lang="en-US" altLang="en-US" sz="1000" dirty="0">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76575" algn="ctr"/>
                <a:tab pos="6153150"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445135" y="1180926"/>
            <a:ext cx="7105650" cy="701731"/>
          </a:xfrm>
          <a:prstGeom prst="rect">
            <a:avLst/>
          </a:prstGeom>
        </p:spPr>
        <p:txBody>
          <a:bodyPr wrap="square">
            <a:spAutoFit/>
          </a:bodyPr>
          <a:lstStyle/>
          <a:p>
            <a:pPr algn="ctr">
              <a:lnSpc>
                <a:spcPct val="110000"/>
              </a:lnSpc>
              <a:spcAft>
                <a:spcPts val="600"/>
              </a:spcAft>
            </a:pPr>
            <a:r>
              <a:rPr lang="ka-GE" b="1" dirty="0">
                <a:solidFill>
                  <a:schemeClr val="accent2">
                    <a:lumMod val="75000"/>
                  </a:schemeClr>
                </a:solidFill>
                <a:ea typeface="Times New Roman" panose="02020603050405020304" pitchFamily="18" charset="0"/>
                <a:cs typeface="Times New Roman" panose="02020603050405020304" pitchFamily="18" charset="0"/>
              </a:rPr>
              <a:t>სპეციალური საგანმანათლებლო საჭიროების </a:t>
            </a:r>
            <a:r>
              <a:rPr lang="ka-GE" b="1" dirty="0" smtClean="0">
                <a:solidFill>
                  <a:schemeClr val="accent2">
                    <a:lumMod val="75000"/>
                  </a:schemeClr>
                </a:solidFill>
                <a:ea typeface="Times New Roman" panose="02020603050405020304" pitchFamily="18" charset="0"/>
                <a:cs typeface="Times New Roman" panose="02020603050405020304" pitchFamily="18" charset="0"/>
              </a:rPr>
              <a:t>მქონე </a:t>
            </a:r>
            <a:r>
              <a:rPr lang="ka-GE" b="1" dirty="0">
                <a:solidFill>
                  <a:schemeClr val="accent2">
                    <a:lumMod val="75000"/>
                  </a:schemeClr>
                </a:solidFill>
                <a:ea typeface="Times New Roman" panose="02020603050405020304" pitchFamily="18" charset="0"/>
                <a:cs typeface="Times New Roman" panose="02020603050405020304" pitchFamily="18" charset="0"/>
              </a:rPr>
              <a:t>სტუდენტებისათვის</a:t>
            </a:r>
            <a:endParaRPr lang="en-US" b="1" dirty="0">
              <a:solidFill>
                <a:schemeClr val="accent2">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841692" y="2139352"/>
            <a:ext cx="6553200" cy="3676648"/>
          </a:xfrm>
          <a:prstGeom prst="rect">
            <a:avLst/>
          </a:prstGeom>
        </p:spPr>
        <p:txBody>
          <a:bodyPr wrap="square">
            <a:spAutoFit/>
          </a:bodyPr>
          <a:lstStyle/>
          <a:p>
            <a:pPr>
              <a:lnSpc>
                <a:spcPct val="110000"/>
              </a:lnSpc>
              <a:spcAft>
                <a:spcPts val="60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1.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სსსმ</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აპლიკანტები</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აკადემიაში</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ირიცხებიან</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პროფესიულ</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სტუდენტთა</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ზღვრული</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ოდენობის</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ზემოთ</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გამოცხადებული</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ადგილების</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არა</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უმეტეს</a:t>
            </a:r>
            <a:r>
              <a:rPr lang="en-US" sz="1600" dirty="0">
                <a:latin typeface="Calibri" panose="020F0502020204030204" pitchFamily="34" charset="0"/>
                <a:ea typeface="Times New Roman" panose="02020603050405020304" pitchFamily="18" charset="0"/>
                <a:cs typeface="Times New Roman" panose="02020603050405020304" pitchFamily="18" charset="0"/>
              </a:rPr>
              <a:t> 15%-</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ის</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ფარგლებში</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რის</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შესახებაც</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განაცხადი</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კეთდება</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სარეგისტრაციო</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ბაზაში</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p>
          <a:p>
            <a:pPr>
              <a:lnSpc>
                <a:spcPct val="110000"/>
              </a:lnSpc>
              <a:spcAft>
                <a:spcPts val="60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2.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მიმღები</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კომისია</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განიხილავს</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სსსმ</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პირთა</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საგანმანათლებლო</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პროგრამებზე</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ჩარიცხვის</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საკითხს</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რომელთაც</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აქვთ</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საქართველოს</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მეცნიერებისა</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და</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განათლების</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სამინისტროს</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მულტიდისციპლინური</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გუნდის</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მიერ</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დადასტურებულ</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სტატუსი</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და</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გავლილი</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აქვთ</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პროფესიული</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ორიენტაცია</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ან</a:t>
            </a:r>
            <a:r>
              <a:rPr lang="en-US" sz="1600" dirty="0">
                <a:latin typeface="Calibri" panose="020F0502020204030204" pitchFamily="34" charset="0"/>
                <a:ea typeface="Times New Roman" panose="02020603050405020304" pitchFamily="18" charset="0"/>
                <a:cs typeface="Times New Roman" panose="02020603050405020304" pitchFamily="18" charset="0"/>
              </a:rPr>
              <a:t>/</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და</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პრაქტიკული</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მოსინჯვა</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კომისია</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ეცნობა</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მულტიდისციპლინური</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გუნდის</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მიერ</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მომზადებულ</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რეკომენდაციებს</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თანდართულ</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დოკუმენტაციას</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და</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იღებს</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გადაწყვეტილებას</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პირის</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პროგრამზე</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ჩარიცხვის</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ან</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უარის</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თქმის</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err="1">
                <a:latin typeface="Calibri" panose="020F0502020204030204" pitchFamily="34" charset="0"/>
                <a:ea typeface="Times New Roman" panose="02020603050405020304" pitchFamily="18" charset="0"/>
                <a:cs typeface="Times New Roman" panose="02020603050405020304" pitchFamily="18" charset="0"/>
              </a:rPr>
              <a:t>შესახებ</a:t>
            </a:r>
            <a:r>
              <a:rPr lang="en-US" sz="1600" dirty="0">
                <a:latin typeface="Calibri" panose="020F0502020204030204" pitchFamily="34" charset="0"/>
                <a:ea typeface="Times New Roman" panose="02020603050405020304" pitchFamily="18" charset="0"/>
                <a:cs typeface="Times New Roman" panose="02020603050405020304" pitchFamily="18" charset="0"/>
              </a:rPr>
              <a:t>;</a:t>
            </a:r>
          </a:p>
        </p:txBody>
      </p:sp>
      <p:sp>
        <p:nvSpPr>
          <p:cNvPr id="7" name="object 2"/>
          <p:cNvSpPr txBox="1"/>
          <p:nvPr/>
        </p:nvSpPr>
        <p:spPr>
          <a:xfrm>
            <a:off x="7239000" y="9601200"/>
            <a:ext cx="311785" cy="102657"/>
          </a:xfrm>
          <a:prstGeom prst="rect">
            <a:avLst/>
          </a:prstGeom>
        </p:spPr>
        <p:txBody>
          <a:bodyPr vert="horz" wrap="square" lIns="0" tIns="0" rIns="0" bIns="0" rtlCol="0">
            <a:spAutoFit/>
          </a:bodyPr>
          <a:lstStyle/>
          <a:p>
            <a:pPr>
              <a:lnSpc>
                <a:spcPts val="440"/>
              </a:lnSpc>
            </a:pPr>
            <a:r>
              <a:rPr sz="2200" b="1" spc="-5" dirty="0" smtClean="0">
                <a:latin typeface="Arial"/>
                <a:cs typeface="Arial"/>
              </a:rPr>
              <a:t>20</a:t>
            </a:r>
            <a:endParaRPr sz="2200" dirty="0">
              <a:latin typeface="Arial"/>
              <a:cs typeface="Arial"/>
            </a:endParaRPr>
          </a:p>
        </p:txBody>
      </p:sp>
    </p:spTree>
    <p:extLst>
      <p:ext uri="{BB962C8B-B14F-4D97-AF65-F5344CB8AC3E}">
        <p14:creationId xmlns:p14="http://schemas.microsoft.com/office/powerpoint/2010/main" val="3571323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3820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337"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553" y="156181"/>
            <a:ext cx="1150938" cy="6937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802932" y="457200"/>
            <a:ext cx="22894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1pPr>
            <a:lvl2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2pPr>
            <a:lvl3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3pPr>
            <a:lvl4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4pPr>
            <a:lvl5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5pPr>
            <a:lvl6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6pPr>
            <a:lvl7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7pPr>
            <a:lvl8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8pPr>
            <a:lvl9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9pPr>
          </a:lstStyle>
          <a:p>
            <a:pPr lvl="0"/>
            <a:r>
              <a:rPr lang="en-US" altLang="en-US" sz="1000" dirty="0">
                <a:latin typeface="Sylfaen" panose="010A0502050306030303" pitchFamily="18" charset="0"/>
                <a:ea typeface="Times New Roman" panose="02020603050405020304" pitchFamily="18" charset="0"/>
                <a:cs typeface="Times New Roman" panose="02020603050405020304" pitchFamily="18" charset="0"/>
              </a:rPr>
              <a:t>NATALI ACADEMY</a:t>
            </a:r>
            <a:r>
              <a:rPr lang="ka-GE" altLang="en-US" sz="1000" dirty="0">
                <a:latin typeface="Sylfaen" panose="010A0502050306030303" pitchFamily="18" charset="0"/>
                <a:ea typeface="Times New Roman" panose="02020603050405020304" pitchFamily="18" charset="0"/>
                <a:cs typeface="Times New Roman" panose="02020603050405020304" pitchFamily="18" charset="0"/>
              </a:rPr>
              <a:t>, კატალოგი </a:t>
            </a:r>
            <a:r>
              <a:rPr lang="ka-GE" altLang="en-US" sz="1000" dirty="0" smtClean="0">
                <a:latin typeface="Sylfaen" panose="010A0502050306030303" pitchFamily="18" charset="0"/>
                <a:ea typeface="Times New Roman" panose="02020603050405020304" pitchFamily="18" charset="0"/>
                <a:cs typeface="Times New Roman" panose="02020603050405020304" pitchFamily="18" charset="0"/>
              </a:rPr>
              <a:t>2021</a:t>
            </a:r>
            <a:endParaRPr lang="en-US" altLang="en-US" sz="1000" dirty="0">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76575" algn="ctr"/>
                <a:tab pos="6153150"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2286000" y="1154106"/>
            <a:ext cx="2847253" cy="397032"/>
          </a:xfrm>
          <a:prstGeom prst="rect">
            <a:avLst/>
          </a:prstGeom>
        </p:spPr>
        <p:txBody>
          <a:bodyPr wrap="none">
            <a:spAutoFit/>
          </a:bodyPr>
          <a:lstStyle/>
          <a:p>
            <a:pPr algn="ctr">
              <a:lnSpc>
                <a:spcPct val="110000"/>
              </a:lnSpc>
              <a:spcAft>
                <a:spcPts val="600"/>
              </a:spcAft>
            </a:pPr>
            <a:r>
              <a:rPr lang="ka-GE" b="1" dirty="0">
                <a:solidFill>
                  <a:schemeClr val="accent2">
                    <a:lumMod val="75000"/>
                  </a:schemeClr>
                </a:solidFill>
                <a:ea typeface="Times New Roman" panose="02020603050405020304" pitchFamily="18" charset="0"/>
                <a:cs typeface="Times New Roman" panose="02020603050405020304" pitchFamily="18" charset="0"/>
              </a:rPr>
              <a:t>სტუდენტური სერვისები</a:t>
            </a:r>
            <a:endParaRPr lang="en-US" b="1" dirty="0">
              <a:solidFill>
                <a:schemeClr val="accent2">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ectangle 3"/>
          <p:cNvSpPr>
            <a:spLocks noChangeArrowheads="1"/>
          </p:cNvSpPr>
          <p:nvPr/>
        </p:nvSpPr>
        <p:spPr bwMode="auto">
          <a:xfrm flipH="1">
            <a:off x="401877" y="1805157"/>
            <a:ext cx="7391400" cy="584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55488" tIns="0" rIns="228528" bIns="1777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en-US" sz="1600" b="1" i="0" u="none" strike="noStrike" cap="none" normalizeH="0" baseline="0" dirty="0" smtClean="0">
                <a:ln>
                  <a:noFill/>
                </a:ln>
                <a:solidFill>
                  <a:schemeClr val="accent2">
                    <a:lumMod val="75000"/>
                  </a:schemeClr>
                </a:solidFill>
                <a:effectLst/>
                <a:latin typeface="Sylfaen" panose="010A0502050306030303" pitchFamily="18" charset="0"/>
                <a:ea typeface="Sylfaen" panose="010A0502050306030303" pitchFamily="18" charset="0"/>
                <a:cs typeface="Sylfaen" panose="010A0502050306030303" pitchFamily="18" charset="0"/>
              </a:rPr>
              <a:t>პროფორიენტაცია და კარიერული განვითარება</a:t>
            </a:r>
            <a:endParaRPr kumimoji="0" lang="en-US" altLang="en-US" sz="1600" b="1" i="0" u="none" strike="noStrike" cap="none" normalizeH="0" baseline="0" dirty="0" smtClean="0">
              <a:ln>
                <a:noFill/>
              </a:ln>
              <a:solidFill>
                <a:schemeClr val="accent2">
                  <a:lumMod val="75000"/>
                </a:schemeClr>
              </a:solidFill>
              <a:effectLst/>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en-US" sz="1600" b="0" i="0" u="none" strike="noStrike" cap="none" normalizeH="0" baseline="0" dirty="0" smtClean="0">
                <a:ln>
                  <a:noFill/>
                </a:ln>
                <a:solidFill>
                  <a:schemeClr val="tx1"/>
                </a:solidFill>
                <a:effectLst/>
                <a:latin typeface="Sylfaen" panose="010A0502050306030303" pitchFamily="18" charset="0"/>
                <a:ea typeface="Sylfaen" panose="010A0502050306030303" pitchFamily="18" charset="0"/>
                <a:cs typeface="Sylfaen" panose="010A0502050306030303" pitchFamily="18" charset="0"/>
              </a:rPr>
              <a:t>კოლეჯი ხელს უწყობს დაინტერესებულ</a:t>
            </a:r>
            <a:r>
              <a:rPr kumimoji="0" lang="sk-SK" altLang="en-US" sz="1600" b="0" i="1" u="none" strike="noStrike" cap="none" normalizeH="0" baseline="0" dirty="0" smtClean="0">
                <a:ln>
                  <a:noFill/>
                </a:ln>
                <a:solidFill>
                  <a:schemeClr val="tx1"/>
                </a:solidFill>
                <a:effectLst/>
                <a:latin typeface="Sylfaen" panose="010A0502050306030303" pitchFamily="18" charset="0"/>
                <a:ea typeface="Arial" panose="020B0604020202020204" pitchFamily="34" charset="0"/>
                <a:cs typeface="Sylfaen" panose="010A0502050306030303" pitchFamily="18" charset="0"/>
              </a:rPr>
              <a:t>, </a:t>
            </a:r>
            <a:r>
              <a:rPr kumimoji="0" lang="sk-SK" altLang="en-US" sz="1600" b="0" i="0" u="none" strike="noStrike" cap="none" normalizeH="0" baseline="0" dirty="0" smtClean="0">
                <a:ln>
                  <a:noFill/>
                </a:ln>
                <a:solidFill>
                  <a:schemeClr val="tx1"/>
                </a:solidFill>
                <a:effectLst/>
                <a:latin typeface="Sylfaen" panose="010A0502050306030303" pitchFamily="18" charset="0"/>
                <a:ea typeface="Sylfaen" panose="010A0502050306030303" pitchFamily="18" charset="0"/>
                <a:cs typeface="Sylfaen" panose="010A0502050306030303" pitchFamily="18" charset="0"/>
              </a:rPr>
              <a:t>წარმატებულ სტუდენტთა დასაქმებას</a:t>
            </a:r>
            <a:r>
              <a:rPr kumimoji="0" lang="sk-SK" altLang="en-US" sz="1600" b="0" i="1" u="none" strike="noStrike" cap="none" normalizeH="0" baseline="0" dirty="0" smtClean="0">
                <a:ln>
                  <a:noFill/>
                </a:ln>
                <a:solidFill>
                  <a:schemeClr val="tx1"/>
                </a:solidFill>
                <a:effectLst/>
                <a:latin typeface="Sylfaen" panose="010A0502050306030303" pitchFamily="18" charset="0"/>
                <a:ea typeface="Arial" panose="020B0604020202020204" pitchFamily="34" charset="0"/>
                <a:cs typeface="Sylfaen" panose="010A0502050306030303" pitchFamily="18" charset="0"/>
              </a:rPr>
              <a:t>, </a:t>
            </a:r>
            <a:r>
              <a:rPr kumimoji="0" lang="sk-SK" altLang="en-US" sz="1600" b="0" i="0" u="none" strike="noStrike" cap="none" normalizeH="0" baseline="0" dirty="0" smtClean="0">
                <a:ln>
                  <a:noFill/>
                </a:ln>
                <a:solidFill>
                  <a:schemeClr val="tx1"/>
                </a:solidFill>
                <a:effectLst/>
                <a:latin typeface="Sylfaen" panose="010A0502050306030303" pitchFamily="18" charset="0"/>
                <a:ea typeface="Sylfaen" panose="010A0502050306030303" pitchFamily="18" charset="0"/>
                <a:cs typeface="Sylfaen" panose="010A0502050306030303" pitchFamily="18" charset="0"/>
              </a:rPr>
              <a:t>კარიერული განვითარების მიმართულების ტრენინგებში</a:t>
            </a:r>
            <a:r>
              <a:rPr kumimoji="0" lang="sk-SK" altLang="en-US" sz="1600" b="0" i="1" u="none" strike="noStrike" cap="none" normalizeH="0" baseline="0" dirty="0" smtClean="0">
                <a:ln>
                  <a:noFill/>
                </a:ln>
                <a:solidFill>
                  <a:schemeClr val="tx1"/>
                </a:solidFill>
                <a:effectLst/>
                <a:latin typeface="Sylfaen" panose="010A0502050306030303" pitchFamily="18" charset="0"/>
                <a:ea typeface="Arial" panose="020B0604020202020204" pitchFamily="34" charset="0"/>
                <a:cs typeface="Sylfaen" panose="010A0502050306030303" pitchFamily="18" charset="0"/>
              </a:rPr>
              <a:t>, </a:t>
            </a:r>
            <a:r>
              <a:rPr kumimoji="0" lang="sk-SK" altLang="en-US" sz="1600" b="0" i="0" u="none" strike="noStrike" cap="none" normalizeH="0" baseline="0" dirty="0" smtClean="0">
                <a:ln>
                  <a:noFill/>
                </a:ln>
                <a:solidFill>
                  <a:schemeClr val="tx1"/>
                </a:solidFill>
                <a:effectLst/>
                <a:latin typeface="Sylfaen" panose="010A0502050306030303" pitchFamily="18" charset="0"/>
                <a:ea typeface="Sylfaen" panose="010A0502050306030303" pitchFamily="18" charset="0"/>
                <a:cs typeface="Sylfaen" panose="010A0502050306030303" pitchFamily="18" charset="0"/>
              </a:rPr>
              <a:t>პროექტებში მონაწილეობას</a:t>
            </a:r>
            <a:r>
              <a:rPr kumimoji="0" lang="sk-SK" altLang="en-US" sz="1600" b="0" i="1" u="none" strike="noStrike" cap="none" normalizeH="0" baseline="0" dirty="0" smtClean="0">
                <a:ln>
                  <a:noFill/>
                </a:ln>
                <a:solidFill>
                  <a:schemeClr val="tx1"/>
                </a:solidFill>
                <a:effectLst/>
                <a:latin typeface="Sylfaen" panose="010A0502050306030303" pitchFamily="18" charset="0"/>
                <a:ea typeface="Arial" panose="020B0604020202020204" pitchFamily="34" charset="0"/>
                <a:cs typeface="Sylfaen" panose="010A0502050306030303" pitchFamily="18" charset="0"/>
              </a:rPr>
              <a:t>.</a:t>
            </a:r>
            <a:endParaRPr kumimoji="0" lang="en-US" altLang="en-US" sz="1600" b="0" i="0" u="none" strike="noStrike" cap="none" normalizeH="0" baseline="0" dirty="0" smtClean="0">
              <a:ln>
                <a:noFill/>
              </a:ln>
              <a:solidFill>
                <a:schemeClr val="tx1"/>
              </a:solidFill>
              <a:effectLst/>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en-US" sz="1600" b="1" i="0" u="none" strike="noStrike" cap="none" normalizeH="0" baseline="0" dirty="0" smtClean="0">
                <a:ln>
                  <a:noFill/>
                </a:ln>
                <a:solidFill>
                  <a:schemeClr val="accent2">
                    <a:lumMod val="75000"/>
                  </a:schemeClr>
                </a:solidFill>
                <a:effectLst/>
                <a:latin typeface="Sylfaen" panose="010A0502050306030303" pitchFamily="18" charset="0"/>
                <a:ea typeface="Sylfaen" panose="010A0502050306030303" pitchFamily="18" charset="0"/>
                <a:cs typeface="Sylfaen" panose="010A0502050306030303" pitchFamily="18" charset="0"/>
              </a:rPr>
              <a:t>დაცვა და უსაფრთხოება</a:t>
            </a:r>
            <a:endParaRPr kumimoji="0" lang="en-US" altLang="en-US" sz="1600" b="1" i="0" u="none" strike="noStrike" cap="none" normalizeH="0" baseline="0" dirty="0" smtClean="0">
              <a:ln>
                <a:noFill/>
              </a:ln>
              <a:solidFill>
                <a:schemeClr val="accent2">
                  <a:lumMod val="75000"/>
                </a:schemeClr>
              </a:solidFill>
              <a:effectLst/>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en-US" sz="1600" b="0" i="0" u="none" strike="noStrike" cap="none" normalizeH="0" baseline="0" dirty="0" smtClean="0">
                <a:ln>
                  <a:noFill/>
                </a:ln>
                <a:solidFill>
                  <a:schemeClr val="tx1"/>
                </a:solidFill>
                <a:effectLst/>
                <a:latin typeface="Sylfaen" panose="010A0502050306030303" pitchFamily="18" charset="0"/>
                <a:ea typeface="Sylfaen" panose="010A0502050306030303" pitchFamily="18" charset="0"/>
                <a:cs typeface="Sylfaen" panose="010A0502050306030303" pitchFamily="18" charset="0"/>
              </a:rPr>
              <a:t>კოლეჯის მთელ ტერიტორიაზე დამონტაჟებულია სამეთვალყურეო კამერები</a:t>
            </a:r>
            <a:r>
              <a:rPr kumimoji="0" lang="sk-SK" altLang="en-US" sz="1600" b="0" i="1" u="none" strike="noStrike" cap="none" normalizeH="0" baseline="0" dirty="0" smtClean="0">
                <a:ln>
                  <a:noFill/>
                </a:ln>
                <a:solidFill>
                  <a:schemeClr val="tx1"/>
                </a:solidFill>
                <a:effectLst/>
                <a:latin typeface="Sylfaen" panose="010A0502050306030303" pitchFamily="18" charset="0"/>
                <a:ea typeface="Arial" panose="020B0604020202020204" pitchFamily="34" charset="0"/>
                <a:cs typeface="Sylfaen" panose="010A0502050306030303" pitchFamily="18" charset="0"/>
              </a:rPr>
              <a:t>.</a:t>
            </a:r>
            <a:r>
              <a:rPr kumimoji="0" lang="sk-SK" altLang="en-US" sz="1600" b="0" i="0" u="none" strike="noStrike" cap="none" normalizeH="0" baseline="0" dirty="0" smtClean="0">
                <a:ln>
                  <a:noFill/>
                </a:ln>
                <a:solidFill>
                  <a:schemeClr val="tx1"/>
                </a:solidFill>
                <a:effectLst/>
                <a:latin typeface="Sylfaen" panose="010A0502050306030303" pitchFamily="18" charset="0"/>
                <a:ea typeface="Sylfaen" panose="010A0502050306030303" pitchFamily="18" charset="0"/>
                <a:cs typeface="Sylfaen" panose="010A0502050306030303" pitchFamily="18" charset="0"/>
              </a:rPr>
              <a:t>ხანძარსაწინააღმდეგო უსაფრთხოების უზრუნველყოფის</a:t>
            </a:r>
            <a:r>
              <a:rPr kumimoji="0" lang="sk-SK" altLang="en-US" sz="1600" b="0" i="1" u="none" strike="noStrike" cap="none" normalizeH="0" baseline="0" dirty="0" smtClean="0">
                <a:ln>
                  <a:noFill/>
                </a:ln>
                <a:solidFill>
                  <a:schemeClr val="tx1"/>
                </a:solidFill>
                <a:effectLst/>
                <a:latin typeface="Sylfaen" panose="010A0502050306030303" pitchFamily="18" charset="0"/>
                <a:ea typeface="Arial" panose="020B0604020202020204" pitchFamily="34" charset="0"/>
                <a:cs typeface="Sylfaen" panose="010A0502050306030303" pitchFamily="18" charset="0"/>
              </a:rPr>
              <a:t>, </a:t>
            </a:r>
            <a:r>
              <a:rPr kumimoji="0" lang="sk-SK" altLang="en-US" sz="1600" b="0" i="0" u="none" strike="noStrike" cap="none" normalizeH="0" baseline="0" dirty="0" smtClean="0">
                <a:ln>
                  <a:noFill/>
                </a:ln>
                <a:solidFill>
                  <a:schemeClr val="tx1"/>
                </a:solidFill>
                <a:effectLst/>
                <a:latin typeface="Sylfaen" panose="010A0502050306030303" pitchFamily="18" charset="0"/>
                <a:ea typeface="Sylfaen" panose="010A0502050306030303" pitchFamily="18" charset="0"/>
                <a:cs typeface="Sylfaen" panose="010A0502050306030303" pitchFamily="18" charset="0"/>
              </a:rPr>
              <a:t>წესრიგის დაცვისა და სამედიცინო მომსხურების უზრუნველყოფის დაცვის მიზნით კოლეჯში გამოყოფილია პირველადი სამედიცინო დახმარების სივრცე</a:t>
            </a:r>
            <a:r>
              <a:rPr kumimoji="0" lang="sk-SK" altLang="en-US" sz="1600" b="0" i="1" u="none" strike="noStrike" cap="none" normalizeH="0" baseline="0" dirty="0" smtClean="0">
                <a:ln>
                  <a:noFill/>
                </a:ln>
                <a:solidFill>
                  <a:schemeClr val="tx1"/>
                </a:solidFill>
                <a:effectLst/>
                <a:latin typeface="Sylfaen" panose="010A0502050306030303" pitchFamily="18" charset="0"/>
                <a:ea typeface="Arial" panose="020B0604020202020204" pitchFamily="34" charset="0"/>
                <a:cs typeface="Sylfaen" panose="010A0502050306030303" pitchFamily="18" charset="0"/>
              </a:rPr>
              <a:t>, </a:t>
            </a:r>
            <a:r>
              <a:rPr kumimoji="0" lang="sk-SK" altLang="en-US" sz="1600" b="0" i="0" u="none" strike="noStrike" cap="none" normalizeH="0" baseline="0" dirty="0" smtClean="0">
                <a:ln>
                  <a:noFill/>
                </a:ln>
                <a:solidFill>
                  <a:schemeClr val="tx1"/>
                </a:solidFill>
                <a:effectLst/>
                <a:latin typeface="Sylfaen" panose="010A0502050306030303" pitchFamily="18" charset="0"/>
                <a:ea typeface="Sylfaen" panose="010A0502050306030303" pitchFamily="18" charset="0"/>
                <a:cs typeface="Sylfaen" panose="010A0502050306030303" pitchFamily="18" charset="0"/>
              </a:rPr>
              <a:t>რომელიც</a:t>
            </a:r>
            <a:r>
              <a:rPr lang="ka-GE" altLang="en-US" sz="1600" dirty="0">
                <a:latin typeface="Sylfaen" panose="010A0502050306030303" pitchFamily="18" charset="0"/>
              </a:rPr>
              <a:t> </a:t>
            </a:r>
            <a:r>
              <a:rPr kumimoji="0" lang="sk-SK" altLang="en-US" sz="1600" b="0" i="0" u="none" strike="noStrike" cap="none" normalizeH="0" baseline="0" dirty="0" smtClean="0">
                <a:ln>
                  <a:noFill/>
                </a:ln>
                <a:solidFill>
                  <a:schemeClr val="tx1"/>
                </a:solidFill>
                <a:effectLst/>
                <a:latin typeface="Sylfaen" panose="010A0502050306030303" pitchFamily="18" charset="0"/>
                <a:ea typeface="Sylfaen" panose="010A0502050306030303" pitchFamily="18" charset="0"/>
                <a:cs typeface="Sylfaen" panose="010A0502050306030303" pitchFamily="18" charset="0"/>
              </a:rPr>
              <a:t>უზრუნველყოფილია პირველადი სამედიცინო დახმარების აღმოსაჩენად აუცილებელი ინვენტარითა და სამკურნალო საშუალებებით</a:t>
            </a:r>
            <a:r>
              <a:rPr kumimoji="0" lang="sk-SK" altLang="en-US" sz="1600" b="0" i="1" u="none" strike="noStrike" cap="none" normalizeH="0" baseline="0" dirty="0" smtClean="0">
                <a:ln>
                  <a:noFill/>
                </a:ln>
                <a:solidFill>
                  <a:schemeClr val="tx1"/>
                </a:solidFill>
                <a:effectLst/>
                <a:latin typeface="Sylfaen" panose="010A0502050306030303" pitchFamily="18" charset="0"/>
                <a:ea typeface="Arial" panose="020B0604020202020204" pitchFamily="34" charset="0"/>
                <a:cs typeface="Sylfaen" panose="010A0502050306030303" pitchFamily="18" charset="0"/>
              </a:rPr>
              <a:t>. </a:t>
            </a:r>
            <a:r>
              <a:rPr kumimoji="0" lang="sk-SK" altLang="en-US" sz="1600" b="0" i="0" u="none" strike="noStrike" cap="none" normalizeH="0" baseline="0" dirty="0" smtClean="0">
                <a:ln>
                  <a:noFill/>
                </a:ln>
                <a:solidFill>
                  <a:schemeClr val="tx1"/>
                </a:solidFill>
                <a:effectLst/>
                <a:latin typeface="Sylfaen" panose="010A0502050306030303" pitchFamily="18" charset="0"/>
                <a:ea typeface="Sylfaen" panose="010A0502050306030303" pitchFamily="18" charset="0"/>
                <a:cs typeface="Sylfaen" panose="010A0502050306030303" pitchFamily="18" charset="0"/>
              </a:rPr>
              <a:t>კოლეჯს ჰყავს შრომის უსაფრთხოების სპეციალისტი და</a:t>
            </a:r>
            <a:r>
              <a:rPr lang="ka-GE" altLang="en-US" sz="1600" dirty="0">
                <a:latin typeface="Sylfaen" panose="010A0502050306030303" pitchFamily="18" charset="0"/>
              </a:rPr>
              <a:t> </a:t>
            </a:r>
            <a:r>
              <a:rPr kumimoji="0" lang="sk-SK" altLang="en-US" sz="1600" b="0" i="0" u="none" strike="noStrike" cap="none" normalizeH="0" baseline="0" dirty="0" smtClean="0">
                <a:ln>
                  <a:noFill/>
                </a:ln>
                <a:solidFill>
                  <a:schemeClr val="tx1"/>
                </a:solidFill>
                <a:effectLst/>
                <a:latin typeface="Sylfaen" panose="010A0502050306030303" pitchFamily="18" charset="0"/>
                <a:ea typeface="Sylfaen" panose="010A0502050306030303" pitchFamily="18" charset="0"/>
                <a:cs typeface="Sylfaen" panose="010A0502050306030303" pitchFamily="18" charset="0"/>
              </a:rPr>
              <a:t>სისტემატიურად ახორციელებს უსაფრთხოების ნორმების შეფასებას</a:t>
            </a:r>
            <a:r>
              <a:rPr kumimoji="0" lang="sk-SK" altLang="en-US" sz="1600" b="0" i="1" u="none" strike="noStrike" cap="none" normalizeH="0" baseline="0" dirty="0" smtClean="0">
                <a:ln>
                  <a:noFill/>
                </a:ln>
                <a:solidFill>
                  <a:schemeClr val="tx1"/>
                </a:solidFill>
                <a:effectLst/>
                <a:latin typeface="Sylfaen" panose="010A0502050306030303" pitchFamily="18" charset="0"/>
                <a:ea typeface="Arial" panose="020B0604020202020204" pitchFamily="34" charset="0"/>
                <a:cs typeface="Sylfaen" panose="010A0502050306030303" pitchFamily="18" charset="0"/>
              </a:rPr>
              <a:t>.</a:t>
            </a:r>
            <a:endParaRPr kumimoji="0" lang="en-US" altLang="en-US" sz="1600" b="0" i="0" u="none" strike="noStrike" cap="none" normalizeH="0" baseline="0" dirty="0" smtClean="0">
              <a:ln>
                <a:noFill/>
              </a:ln>
              <a:solidFill>
                <a:schemeClr val="tx1"/>
              </a:solidFill>
              <a:effectLst/>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en-US" sz="1600" b="1" i="0" u="none" strike="noStrike" cap="none" normalizeH="0" baseline="0" dirty="0" smtClean="0">
                <a:ln>
                  <a:noFill/>
                </a:ln>
                <a:solidFill>
                  <a:schemeClr val="accent2">
                    <a:lumMod val="75000"/>
                  </a:schemeClr>
                </a:solidFill>
                <a:effectLst/>
                <a:latin typeface="Sylfaen" panose="010A0502050306030303" pitchFamily="18" charset="0"/>
                <a:ea typeface="Sylfaen" panose="010A0502050306030303" pitchFamily="18" charset="0"/>
                <a:cs typeface="Sylfaen" panose="010A0502050306030303" pitchFamily="18" charset="0"/>
              </a:rPr>
              <a:t>სოციალური პასუხისმგებლობა</a:t>
            </a:r>
            <a:endParaRPr kumimoji="0" lang="en-US" altLang="en-US" sz="1600" b="1" i="0" u="none" strike="noStrike" cap="none" normalizeH="0" baseline="0" dirty="0" smtClean="0">
              <a:ln>
                <a:noFill/>
              </a:ln>
              <a:solidFill>
                <a:schemeClr val="accent2">
                  <a:lumMod val="75000"/>
                </a:schemeClr>
              </a:solidFill>
              <a:effectLst/>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en-US" sz="1600" b="0" i="0" u="none" strike="noStrike" cap="none" normalizeH="0" baseline="0" dirty="0" smtClean="0">
                <a:ln>
                  <a:noFill/>
                </a:ln>
                <a:solidFill>
                  <a:schemeClr val="tx1"/>
                </a:solidFill>
                <a:effectLst/>
                <a:latin typeface="Sylfaen" panose="010A0502050306030303" pitchFamily="18" charset="0"/>
                <a:ea typeface="Sylfaen" panose="010A0502050306030303" pitchFamily="18" charset="0"/>
                <a:cs typeface="Sylfaen" panose="010A0502050306030303" pitchFamily="18" charset="0"/>
              </a:rPr>
              <a:t>სოციალურად დაუცველი და ფინანსური პრობლემების მქონე პროფესიული სტუდენტებისათვის იმოქმედებს წინასწარ განსაზღვრული საშეღავათო თანხის გადახდის</a:t>
            </a:r>
            <a:r>
              <a:rPr kumimoji="0" lang="sk-SK" altLang="en-US" sz="1600" b="0" i="1" u="none" strike="noStrike" cap="none" normalizeH="0" baseline="0" dirty="0" smtClean="0">
                <a:ln>
                  <a:noFill/>
                </a:ln>
                <a:solidFill>
                  <a:schemeClr val="tx1"/>
                </a:solidFill>
                <a:effectLst/>
                <a:latin typeface="Sylfaen" panose="010A0502050306030303" pitchFamily="18" charset="0"/>
                <a:ea typeface="Arial" panose="020B0604020202020204" pitchFamily="34" charset="0"/>
                <a:cs typeface="Sylfaen" panose="010A0502050306030303" pitchFamily="18" charset="0"/>
              </a:rPr>
              <a:t>/</a:t>
            </a:r>
            <a:r>
              <a:rPr kumimoji="0" lang="sk-SK" altLang="en-US" sz="1600" b="0" i="0" u="none" strike="noStrike" cap="none" normalizeH="0" baseline="0" dirty="0" smtClean="0">
                <a:ln>
                  <a:noFill/>
                </a:ln>
                <a:solidFill>
                  <a:schemeClr val="tx1"/>
                </a:solidFill>
                <a:effectLst/>
                <a:latin typeface="Sylfaen" panose="010A0502050306030303" pitchFamily="18" charset="0"/>
                <a:ea typeface="Sylfaen" panose="010A0502050306030303" pitchFamily="18" charset="0"/>
                <a:cs typeface="Sylfaen" panose="010A0502050306030303" pitchFamily="18" charset="0"/>
              </a:rPr>
              <a:t>გადანაწილების პირობები</a:t>
            </a:r>
            <a:r>
              <a:rPr kumimoji="0" lang="sk-SK" altLang="en-US" sz="1600" b="0" i="1" u="none" strike="noStrike" cap="none" normalizeH="0" baseline="0" dirty="0" smtClean="0">
                <a:ln>
                  <a:noFill/>
                </a:ln>
                <a:solidFill>
                  <a:schemeClr val="tx1"/>
                </a:solidFill>
                <a:effectLst/>
                <a:latin typeface="Sylfaen" panose="010A0502050306030303" pitchFamily="18" charset="0"/>
                <a:ea typeface="Arial" panose="020B0604020202020204" pitchFamily="34" charset="0"/>
                <a:cs typeface="Sylfaen" panose="010A0502050306030303" pitchFamily="18" charset="0"/>
              </a:rPr>
              <a:t>, </a:t>
            </a:r>
            <a:r>
              <a:rPr kumimoji="0" lang="sk-SK" altLang="en-US" sz="1600" b="0" i="0" u="none" strike="noStrike" cap="none" normalizeH="0" baseline="0" dirty="0" smtClean="0">
                <a:ln>
                  <a:noFill/>
                </a:ln>
                <a:solidFill>
                  <a:schemeClr val="tx1"/>
                </a:solidFill>
                <a:effectLst/>
                <a:latin typeface="Sylfaen" panose="010A0502050306030303" pitchFamily="18" charset="0"/>
                <a:ea typeface="Sylfaen" panose="010A0502050306030303" pitchFamily="18" charset="0"/>
                <a:cs typeface="Sylfaen" panose="010A0502050306030303" pitchFamily="18" charset="0"/>
              </a:rPr>
              <a:t>რომლის განსაზღვრაც მოხდება ინდივიდუალურად</a:t>
            </a:r>
            <a:r>
              <a:rPr kumimoji="0" lang="sk-SK" altLang="en-US" sz="1600" b="0" i="1" u="none" strike="noStrike" cap="none" normalizeH="0" baseline="0" dirty="0" smtClean="0">
                <a:ln>
                  <a:noFill/>
                </a:ln>
                <a:solidFill>
                  <a:schemeClr val="tx1"/>
                </a:solidFill>
                <a:effectLst/>
                <a:latin typeface="Sylfaen" panose="010A0502050306030303" pitchFamily="18" charset="0"/>
                <a:ea typeface="Arial" panose="020B0604020202020204" pitchFamily="34" charset="0"/>
                <a:cs typeface="Sylfaen" panose="010A0502050306030303" pitchFamily="18" charset="0"/>
              </a:rPr>
              <a:t>, </a:t>
            </a:r>
            <a:r>
              <a:rPr kumimoji="0" lang="sk-SK" altLang="en-US" sz="1600" b="0" i="0" u="none" strike="noStrike" cap="none" normalizeH="0" baseline="0" dirty="0" smtClean="0">
                <a:ln>
                  <a:noFill/>
                </a:ln>
                <a:solidFill>
                  <a:schemeClr val="tx1"/>
                </a:solidFill>
                <a:effectLst/>
                <a:latin typeface="Sylfaen" panose="010A0502050306030303" pitchFamily="18" charset="0"/>
                <a:ea typeface="Sylfaen" panose="010A0502050306030303" pitchFamily="18" charset="0"/>
                <a:cs typeface="Sylfaen" panose="010A0502050306030303" pitchFamily="18" charset="0"/>
              </a:rPr>
              <a:t>პროფესიულ სტუდენტთან გასაუბრების საფუძველზე</a:t>
            </a:r>
            <a:r>
              <a:rPr kumimoji="0" lang="sk-SK" altLang="en-US" sz="1600" b="0" i="1" u="none" strike="noStrike" cap="none" normalizeH="0" baseline="0" dirty="0" smtClean="0">
                <a:ln>
                  <a:noFill/>
                </a:ln>
                <a:solidFill>
                  <a:schemeClr val="tx1"/>
                </a:solidFill>
                <a:effectLst/>
                <a:latin typeface="Sylfaen" panose="010A0502050306030303" pitchFamily="18" charset="0"/>
                <a:ea typeface="Arial" panose="020B0604020202020204" pitchFamily="34" charset="0"/>
                <a:cs typeface="Sylfaen" panose="010A0502050306030303" pitchFamily="18" charset="0"/>
              </a:rPr>
              <a:t>.</a:t>
            </a:r>
            <a:endParaRPr kumimoji="0" lang="sk-SK" altLang="en-US" sz="1600" b="0" i="0" u="none" strike="noStrike" cap="none" normalizeH="0" baseline="0" dirty="0" smtClean="0">
              <a:ln>
                <a:noFill/>
              </a:ln>
              <a:solidFill>
                <a:schemeClr val="tx1"/>
              </a:solidFill>
              <a:effectLst/>
              <a:latin typeface="Sylfaen" panose="010A0502050306030303" pitchFamily="18"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en-US" sz="1600" b="0" i="0" u="none" strike="noStrike" cap="none" normalizeH="0" baseline="0" dirty="0" smtClean="0">
                <a:ln>
                  <a:noFill/>
                </a:ln>
                <a:solidFill>
                  <a:schemeClr val="tx1"/>
                </a:solidFill>
                <a:effectLst/>
                <a:latin typeface="Sylfaen" panose="010A0502050306030303" pitchFamily="18" charset="0"/>
                <a:ea typeface="Arial" panose="020B0604020202020204" pitchFamily="34" charset="0"/>
              </a:rPr>
              <a:t/>
            </a:r>
            <a:br>
              <a:rPr kumimoji="0" lang="sk-SK" altLang="en-US" sz="1600" b="0" i="0" u="none" strike="noStrike" cap="none" normalizeH="0" baseline="0" dirty="0" smtClean="0">
                <a:ln>
                  <a:noFill/>
                </a:ln>
                <a:solidFill>
                  <a:schemeClr val="tx1"/>
                </a:solidFill>
                <a:effectLst/>
                <a:latin typeface="Sylfaen" panose="010A0502050306030303" pitchFamily="18" charset="0"/>
                <a:ea typeface="Arial" panose="020B0604020202020204" pitchFamily="34" charset="0"/>
              </a:rPr>
            </a:br>
            <a:endParaRPr kumimoji="0" lang="en-US" altLang="en-US" sz="1600" b="0" i="0" u="none" strike="noStrike" cap="none" normalizeH="0" baseline="0" dirty="0" smtClean="0">
              <a:ln>
                <a:noFill/>
              </a:ln>
              <a:solidFill>
                <a:schemeClr val="tx1"/>
              </a:solidFill>
              <a:effectLst/>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Sylfaen" panose="010A0502050306030303" pitchFamily="18" charset="0"/>
            </a:endParaRPr>
          </a:p>
        </p:txBody>
      </p:sp>
      <p:sp>
        <p:nvSpPr>
          <p:cNvPr id="15" name="Rectangle 5"/>
          <p:cNvSpPr>
            <a:spLocks noChangeArrowheads="1"/>
          </p:cNvSpPr>
          <p:nvPr/>
        </p:nvSpPr>
        <p:spPr bwMode="auto">
          <a:xfrm>
            <a:off x="-13570" y="313859"/>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object 2"/>
          <p:cNvSpPr txBox="1"/>
          <p:nvPr/>
        </p:nvSpPr>
        <p:spPr>
          <a:xfrm>
            <a:off x="7239000" y="9601200"/>
            <a:ext cx="311785" cy="102657"/>
          </a:xfrm>
          <a:prstGeom prst="rect">
            <a:avLst/>
          </a:prstGeom>
        </p:spPr>
        <p:txBody>
          <a:bodyPr vert="horz" wrap="square" lIns="0" tIns="0" rIns="0" bIns="0" rtlCol="0">
            <a:spAutoFit/>
          </a:bodyPr>
          <a:lstStyle/>
          <a:p>
            <a:pPr>
              <a:lnSpc>
                <a:spcPts val="440"/>
              </a:lnSpc>
            </a:pPr>
            <a:r>
              <a:rPr lang="ka-GE" sz="2200" b="1" spc="-5" dirty="0" smtClean="0">
                <a:latin typeface="Arial"/>
                <a:cs typeface="Arial"/>
              </a:rPr>
              <a:t>21</a:t>
            </a:r>
            <a:endParaRPr sz="2200" dirty="0">
              <a:latin typeface="Arial"/>
              <a:cs typeface="Arial"/>
            </a:endParaRPr>
          </a:p>
        </p:txBody>
      </p:sp>
    </p:spTree>
    <p:extLst>
      <p:ext uri="{BB962C8B-B14F-4D97-AF65-F5344CB8AC3E}">
        <p14:creationId xmlns:p14="http://schemas.microsoft.com/office/powerpoint/2010/main" val="2261511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38200" y="-254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361"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99512"/>
            <a:ext cx="1150938" cy="6937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815129" y="431800"/>
            <a:ext cx="22894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1pPr>
            <a:lvl2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2pPr>
            <a:lvl3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3pPr>
            <a:lvl4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4pPr>
            <a:lvl5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5pPr>
            <a:lvl6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6pPr>
            <a:lvl7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7pPr>
            <a:lvl8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8pPr>
            <a:lvl9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9pPr>
          </a:lstStyle>
          <a:p>
            <a:pPr lvl="0"/>
            <a:r>
              <a:rPr lang="en-US" altLang="en-US" sz="1000" dirty="0">
                <a:latin typeface="Sylfaen" panose="010A0502050306030303" pitchFamily="18" charset="0"/>
                <a:ea typeface="Times New Roman" panose="02020603050405020304" pitchFamily="18" charset="0"/>
                <a:cs typeface="Times New Roman" panose="02020603050405020304" pitchFamily="18" charset="0"/>
              </a:rPr>
              <a:t>NATALI ACADEMY</a:t>
            </a:r>
            <a:r>
              <a:rPr lang="ka-GE" altLang="en-US" sz="1000" dirty="0">
                <a:latin typeface="Sylfaen" panose="010A0502050306030303" pitchFamily="18" charset="0"/>
                <a:ea typeface="Times New Roman" panose="02020603050405020304" pitchFamily="18" charset="0"/>
                <a:cs typeface="Times New Roman" panose="02020603050405020304" pitchFamily="18" charset="0"/>
              </a:rPr>
              <a:t>, კატალოგი </a:t>
            </a:r>
            <a:r>
              <a:rPr lang="ka-GE" altLang="en-US" sz="1000" dirty="0" smtClean="0">
                <a:latin typeface="Sylfaen" panose="010A0502050306030303" pitchFamily="18" charset="0"/>
                <a:ea typeface="Times New Roman" panose="02020603050405020304" pitchFamily="18" charset="0"/>
                <a:cs typeface="Times New Roman" panose="02020603050405020304" pitchFamily="18" charset="0"/>
              </a:rPr>
              <a:t>2021</a:t>
            </a:r>
            <a:endParaRPr lang="en-US" altLang="en-US" sz="1000" dirty="0">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76575" algn="ctr"/>
                <a:tab pos="6153150"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2133600" y="1129400"/>
            <a:ext cx="3089307" cy="397032"/>
          </a:xfrm>
          <a:prstGeom prst="rect">
            <a:avLst/>
          </a:prstGeom>
        </p:spPr>
        <p:txBody>
          <a:bodyPr wrap="none">
            <a:spAutoFit/>
          </a:bodyPr>
          <a:lstStyle/>
          <a:p>
            <a:pPr algn="ctr">
              <a:lnSpc>
                <a:spcPct val="110000"/>
              </a:lnSpc>
              <a:spcAft>
                <a:spcPts val="600"/>
              </a:spcAft>
            </a:pPr>
            <a:r>
              <a:rPr lang="ka-GE" b="1" dirty="0">
                <a:solidFill>
                  <a:schemeClr val="accent2">
                    <a:lumMod val="75000"/>
                  </a:schemeClr>
                </a:solidFill>
                <a:ea typeface="Times New Roman" panose="02020603050405020304" pitchFamily="18" charset="0"/>
                <a:cs typeface="Times New Roman" panose="02020603050405020304" pitchFamily="18" charset="0"/>
              </a:rPr>
              <a:t>არაფორმალური </a:t>
            </a:r>
            <a:r>
              <a:rPr lang="ka-GE" b="1" dirty="0" smtClean="0">
                <a:solidFill>
                  <a:schemeClr val="accent2">
                    <a:lumMod val="75000"/>
                  </a:schemeClr>
                </a:solidFill>
                <a:ea typeface="Times New Roman" panose="02020603050405020304" pitchFamily="18" charset="0"/>
                <a:cs typeface="Times New Roman" panose="02020603050405020304" pitchFamily="18" charset="0"/>
              </a:rPr>
              <a:t>განათლება</a:t>
            </a:r>
            <a:endParaRPr lang="en-US" b="1" dirty="0">
              <a:solidFill>
                <a:schemeClr val="accent2">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762000" y="1850591"/>
            <a:ext cx="6134100" cy="5716052"/>
          </a:xfrm>
          <a:prstGeom prst="rect">
            <a:avLst/>
          </a:prstGeom>
        </p:spPr>
        <p:txBody>
          <a:bodyPr wrap="square">
            <a:spAutoFit/>
          </a:bodyPr>
          <a:lstStyle/>
          <a:p>
            <a:pPr algn="ctr">
              <a:lnSpc>
                <a:spcPct val="107000"/>
              </a:lnSpc>
              <a:spcAft>
                <a:spcPts val="800"/>
              </a:spcAft>
            </a:pPr>
            <a:r>
              <a:rPr lang="ka-GE" sz="1600"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არაფორმალური განათლების აღიარების პროცედურა</a:t>
            </a:r>
            <a:endParaRPr lang="en-US" sz="1600"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Clr>
                <a:srgbClr val="377D55"/>
              </a:buClr>
              <a:buFont typeface="Symbol" panose="05050102010706020507" pitchFamily="18" charset="2"/>
              <a:buChar char=""/>
            </a:pPr>
            <a:r>
              <a:rPr lang="ka-GE" sz="1600" dirty="0">
                <a:latin typeface="Calibri" panose="020F0502020204030204" pitchFamily="34" charset="0"/>
                <a:ea typeface="Calibri" panose="020F0502020204030204" pitchFamily="34" charset="0"/>
                <a:cs typeface="Times New Roman" panose="02020603050405020304" pitchFamily="18" charset="0"/>
              </a:rPr>
              <a:t>არაფორმალური განათლების აღიარების დოკუმენტის შემუშავების მიზანია  შპს საზოგადოებრივ კოლეჯში </a:t>
            </a:r>
            <a:r>
              <a:rPr lang="en-US" sz="1600" dirty="0">
                <a:latin typeface="Calibri" panose="020F0502020204030204" pitchFamily="34" charset="0"/>
                <a:ea typeface="Calibri" panose="020F0502020204030204" pitchFamily="34" charset="0"/>
                <a:cs typeface="Times New Roman" panose="02020603050405020304" pitchFamily="18" charset="0"/>
              </a:rPr>
              <a:t>Natali Academy </a:t>
            </a:r>
            <a:r>
              <a:rPr lang="ka-GE" sz="1600" dirty="0">
                <a:latin typeface="Calibri" panose="020F0502020204030204" pitchFamily="34" charset="0"/>
                <a:ea typeface="Calibri" panose="020F0502020204030204" pitchFamily="34" charset="0"/>
                <a:cs typeface="Times New Roman" panose="02020603050405020304" pitchFamily="18" charset="0"/>
              </a:rPr>
              <a:t>არაფორმალური განათლების აღიარების პროცესის ორგანიზებული წარმართვა და არაფორმალური განათლების აღიარების მსურველი პირისთვის (შემდეგში – მაძიებლისთვის), ფორმალური განათლების მიღმა მიღწეული სწავლის შედეგების დადასტურების, მთელი სიცოცხლის მანძილზე სწავლის, პიროვნული განვითარების, სწავლის გაგრძელების ან/და კვალიფიკაციის მინიჭების ან/და დასაქმების/კარიერული ზრდის/თვითდასაქმების ხელშეწყობა.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Clr>
                <a:srgbClr val="377D55"/>
              </a:buClr>
              <a:buFont typeface="Symbol" panose="05050102010706020507" pitchFamily="18" charset="2"/>
              <a:buChar char=""/>
            </a:pPr>
            <a:r>
              <a:rPr lang="en-US" sz="1600" dirty="0" err="1">
                <a:latin typeface="Calibri" panose="020F0502020204030204" pitchFamily="34" charset="0"/>
                <a:ea typeface="Calibri" panose="020F0502020204030204" pitchFamily="34" charset="0"/>
                <a:cs typeface="Times New Roman" panose="02020603050405020304" pitchFamily="18" charset="0"/>
              </a:rPr>
              <a:t>არაფორმალური</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განათლების</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აღიარება</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დასაშვებია</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კანონმდებლობით</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დადგენილი</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ნორმებისა</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და</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ამ</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წესის</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შესაბამისად</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იმ</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პროფესიული</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საგანმანათლებლო</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პროგრამებით</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ასევე</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იმ</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პროფესიული</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მომზადების</a:t>
            </a:r>
            <a:r>
              <a:rPr lang="en-US" sz="1600" dirty="0">
                <a:latin typeface="Calibri" panose="020F0502020204030204" pitchFamily="34" charset="0"/>
                <a:ea typeface="Calibri" panose="020F0502020204030204" pitchFamily="34" charset="0"/>
                <a:cs typeface="Times New Roman" panose="02020603050405020304" pitchFamily="18" charset="0"/>
              </a:rPr>
              <a:t>/</a:t>
            </a:r>
            <a:r>
              <a:rPr lang="en-US" sz="1600" dirty="0" err="1">
                <a:latin typeface="Calibri" panose="020F0502020204030204" pitchFamily="34" charset="0"/>
                <a:ea typeface="Calibri" panose="020F0502020204030204" pitchFamily="34" charset="0"/>
                <a:cs typeface="Times New Roman" panose="02020603050405020304" pitchFamily="18" charset="0"/>
              </a:rPr>
              <a:t>პროფესიული</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გადამზადების</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პროგრამებით</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გათვალისწინებული</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სწავლის</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შედეგების</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ნაწილში</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რომელთა</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განხორციელების</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უფლება</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აკადემიას</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მოპოვებული</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აქვს</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კანონმდებლობით</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დადგენილი</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წესით</a:t>
            </a:r>
            <a:r>
              <a:rPr lang="en-US" sz="1600" dirty="0">
                <a:latin typeface="Calibri" panose="020F0502020204030204" pitchFamily="34" charset="0"/>
                <a:ea typeface="Calibri" panose="020F0502020204030204" pitchFamily="34" charset="0"/>
                <a:cs typeface="Times New Roman" panose="02020603050405020304" pitchFamily="18" charset="0"/>
              </a:rPr>
              <a:t>.</a:t>
            </a:r>
          </a:p>
          <a:p>
            <a:pPr marL="457200" marR="0">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7" name="object 2"/>
          <p:cNvSpPr txBox="1"/>
          <p:nvPr/>
        </p:nvSpPr>
        <p:spPr>
          <a:xfrm>
            <a:off x="7239000" y="9601200"/>
            <a:ext cx="311785" cy="102657"/>
          </a:xfrm>
          <a:prstGeom prst="rect">
            <a:avLst/>
          </a:prstGeom>
        </p:spPr>
        <p:txBody>
          <a:bodyPr vert="horz" wrap="square" lIns="0" tIns="0" rIns="0" bIns="0" rtlCol="0">
            <a:spAutoFit/>
          </a:bodyPr>
          <a:lstStyle/>
          <a:p>
            <a:pPr>
              <a:lnSpc>
                <a:spcPts val="440"/>
              </a:lnSpc>
            </a:pPr>
            <a:r>
              <a:rPr lang="ka-GE" sz="2200" b="1" spc="-5" dirty="0" smtClean="0">
                <a:latin typeface="Arial"/>
                <a:cs typeface="Arial"/>
              </a:rPr>
              <a:t>22</a:t>
            </a:r>
            <a:endParaRPr sz="2200" dirty="0">
              <a:latin typeface="Arial"/>
              <a:cs typeface="Arial"/>
            </a:endParaRPr>
          </a:p>
        </p:txBody>
      </p:sp>
    </p:spTree>
    <p:extLst>
      <p:ext uri="{BB962C8B-B14F-4D97-AF65-F5344CB8AC3E}">
        <p14:creationId xmlns:p14="http://schemas.microsoft.com/office/powerpoint/2010/main" val="3046819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62000" y="-228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433"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213" y="110522"/>
            <a:ext cx="1150938" cy="6937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676400" y="397319"/>
            <a:ext cx="7620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1pPr>
            <a:lvl2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2pPr>
            <a:lvl3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3pPr>
            <a:lvl4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4pPr>
            <a:lvl5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5pPr>
            <a:lvl6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6pPr>
            <a:lvl7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7pPr>
            <a:lvl8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8pPr>
            <a:lvl9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9pPr>
          </a:lstStyle>
          <a:p>
            <a:pPr lvl="0"/>
            <a:r>
              <a:rPr lang="en-US" altLang="en-US" sz="1000" dirty="0">
                <a:latin typeface="Sylfaen" panose="010A0502050306030303" pitchFamily="18" charset="0"/>
                <a:ea typeface="Times New Roman" panose="02020603050405020304" pitchFamily="18" charset="0"/>
                <a:cs typeface="Times New Roman" panose="02020603050405020304" pitchFamily="18" charset="0"/>
              </a:rPr>
              <a:t>NATALI ACADEMY</a:t>
            </a:r>
            <a:r>
              <a:rPr lang="ka-GE" altLang="en-US" sz="1000" dirty="0">
                <a:latin typeface="Sylfaen" panose="010A0502050306030303" pitchFamily="18" charset="0"/>
                <a:ea typeface="Times New Roman" panose="02020603050405020304" pitchFamily="18" charset="0"/>
                <a:cs typeface="Times New Roman" panose="02020603050405020304" pitchFamily="18" charset="0"/>
              </a:rPr>
              <a:t>, კატალოგი </a:t>
            </a:r>
            <a:r>
              <a:rPr lang="ka-GE" altLang="en-US" sz="1000" dirty="0" smtClean="0">
                <a:latin typeface="Sylfaen" panose="010A0502050306030303" pitchFamily="18" charset="0"/>
                <a:ea typeface="Times New Roman" panose="02020603050405020304" pitchFamily="18" charset="0"/>
                <a:cs typeface="Times New Roman" panose="02020603050405020304" pitchFamily="18" charset="0"/>
              </a:rPr>
              <a:t>2021</a:t>
            </a:r>
            <a:endParaRPr lang="en-US" altLang="en-US" sz="1000" dirty="0">
              <a:latin typeface="Sylfaen" panose="010A0502050306030303" pitchFamily="18" charset="0"/>
            </a:endParaRPr>
          </a:p>
        </p:txBody>
      </p:sp>
      <p:sp>
        <p:nvSpPr>
          <p:cNvPr id="4" name="Rectangle 3"/>
          <p:cNvSpPr/>
          <p:nvPr/>
        </p:nvSpPr>
        <p:spPr>
          <a:xfrm>
            <a:off x="762000" y="972979"/>
            <a:ext cx="6367462" cy="6703374"/>
          </a:xfrm>
          <a:prstGeom prst="rect">
            <a:avLst/>
          </a:prstGeom>
        </p:spPr>
        <p:txBody>
          <a:bodyPr wrap="square">
            <a:spAutoFit/>
          </a:bodyPr>
          <a:lstStyle/>
          <a:p>
            <a:pPr algn="ctr">
              <a:lnSpc>
                <a:spcPct val="110000"/>
              </a:lnSpc>
              <a:spcAft>
                <a:spcPts val="600"/>
              </a:spcAft>
            </a:pPr>
            <a:r>
              <a:rPr lang="ka-GE" b="1" dirty="0">
                <a:solidFill>
                  <a:schemeClr val="accent2">
                    <a:lumMod val="75000"/>
                  </a:schemeClr>
                </a:solidFill>
                <a:ea typeface="Times New Roman" panose="02020603050405020304" pitchFamily="18" charset="0"/>
                <a:cs typeface="Times New Roman" panose="02020603050405020304" pitchFamily="18" charset="0"/>
              </a:rPr>
              <a:t>სტუდენტთა მიღება</a:t>
            </a:r>
            <a:endParaRPr lang="en-US" b="1" dirty="0">
              <a:solidFill>
                <a:schemeClr val="accent2">
                  <a:lumMod val="75000"/>
                </a:schemeClr>
              </a:solidFill>
              <a:ea typeface="Times New Roman" panose="02020603050405020304" pitchFamily="18" charset="0"/>
              <a:cs typeface="Times New Roman" panose="02020603050405020304" pitchFamily="18" charset="0"/>
            </a:endParaRPr>
          </a:p>
          <a:p>
            <a:pPr>
              <a:lnSpc>
                <a:spcPct val="110000"/>
              </a:lnSpc>
              <a:spcAft>
                <a:spcPts val="600"/>
              </a:spcAft>
            </a:pPr>
            <a:r>
              <a:rPr lang="en-US" sz="1600" dirty="0" err="1">
                <a:latin typeface="Sylfaen" panose="010A0502050306030303" pitchFamily="18" charset="0"/>
                <a:ea typeface="Times New Roman" panose="02020603050405020304" pitchFamily="18" charset="0"/>
                <a:cs typeface="Times New Roman" panose="02020603050405020304" pitchFamily="18" charset="0"/>
              </a:rPr>
              <a:t>პროფესიულ</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საგანმანათლებლო</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პროგრამებზე</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რეგისტრაციის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მიზნით</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პირი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გადის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ავტორიზაციას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სარეგისტრაციო</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სისტემაში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რეგისტრირდება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აპლიკანტად</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სარეგისტრაციო</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სისტემა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წარმოადგენს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პროფესიული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განათლების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მართვის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საინფორმაციო</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სისტემის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შემადგენელ</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ელექტრონულ</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მოდულს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აპლიკანტთა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რეგისტრაცია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ხორციელდება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მინისტრის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ინდივიდუალური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ადმინისტრაციულ</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სამართლებრივი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აქტით</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დადგენილ</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ვადაში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რეგისტრაციისას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აპლიკანტი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უფლებამოსილია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აირჩიოს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არაუმეტეს</a:t>
            </a:r>
            <a:r>
              <a:rPr lang="en-US" sz="1600" dirty="0">
                <a:latin typeface="Sylfaen" panose="010A0502050306030303" pitchFamily="18" charset="0"/>
                <a:ea typeface="Times New Roman" panose="02020603050405020304" pitchFamily="18" charset="0"/>
                <a:cs typeface="Times New Roman" panose="02020603050405020304" pitchFamily="18" charset="0"/>
              </a:rPr>
              <a:t> 3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სასურველი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პროგრამა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რეგისტრაციისას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სარეგისტრაციო</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სისტემაში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შეტანილი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ინფორმაციის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სისწორეზე</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პასუხისმგებელია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აპლიკანტი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სარეგისტრაციო</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სისტემაში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მცდარი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მონაცემების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ასახვა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შესაძლოა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გახდეს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აპლიკანტის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ჩარიცხვაზე</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უარის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თქმის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ან</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პროფესიული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სტუდენტის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ჩარიცხვის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შესახებ</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დაწესებულების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მიერ</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გამოცემული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ინდივიდუალური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ადმინისტრაციულ-სამართლებრივი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აქტის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ნაწილობრივ</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ბათილად</a:t>
            </a:r>
            <a:r>
              <a:rPr lang="en-US" sz="1600" dirty="0">
                <a:latin typeface="Sylfaen" panose="010A0502050306030303" pitchFamily="18" charset="0"/>
                <a:ea typeface="Times New Roman" panose="02020603050405020304" pitchFamily="18" charset="0"/>
                <a:cs typeface="Times New Roman" panose="02020603050405020304" pitchFamily="18" charset="0"/>
              </a:rPr>
              <a:t>/</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ბათილად</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ცნობის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საფუძველი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რეგისტრაციის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შემდეგომი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ეტაპია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პლიკანტთა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შერჩევა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აპლიკანტთა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შერჩევა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გულისხმობს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პროგრამაზე</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ჩარიცხვის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მიზნით</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აპლიკანტთა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შეფასებას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შერჩევის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პერიოდი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ტესტირებისა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სწავლის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დაწყების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თარიღი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განისაზღვრება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მინისტრის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ინდივიდუალური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ადმინისტრაციულ-სამართლებრივი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აქტით</a:t>
            </a:r>
            <a:r>
              <a:rPr lang="en-US" sz="1600" dirty="0">
                <a:latin typeface="Sylfaen" panose="010A0502050306030303" pitchFamily="18" charset="0"/>
                <a:ea typeface="Times New Roman" panose="02020603050405020304" pitchFamily="18" charset="0"/>
                <a:cs typeface="Times New Roman" panose="02020603050405020304" pitchFamily="18" charset="0"/>
              </a:rPr>
              <a:t>/</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აქტებით</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ინფორმაცია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პროგრამაზე</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მიღების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შესახებ</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ქვეყნდება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საჯაროდ</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დაწესებულების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ვებ</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smtClean="0">
                <a:latin typeface="Sylfaen" panose="010A0502050306030303" pitchFamily="18" charset="0"/>
                <a:ea typeface="Times New Roman" panose="02020603050405020304" pitchFamily="18" charset="0"/>
                <a:cs typeface="Times New Roman" panose="02020603050405020304" pitchFamily="18" charset="0"/>
              </a:rPr>
              <a:t>გვერდზ</a:t>
            </a:r>
            <a:r>
              <a:rPr lang="en-US" sz="1600" dirty="0" err="1" smtClean="0">
                <a:latin typeface="Sylfaen" panose="010A0502050306030303" pitchFamily="18" charset="0"/>
                <a:ea typeface="Times New Roman" panose="02020603050405020304" pitchFamily="18" charset="0"/>
                <a:cs typeface="Sylfaen" panose="010A0502050306030303" pitchFamily="18" charset="0"/>
              </a:rPr>
              <a:t>ე</a:t>
            </a:r>
            <a:r>
              <a:rPr lang="en-US" sz="1600" dirty="0" smtClean="0">
                <a:latin typeface="Sylfaen" panose="010A0502050306030303" pitchFamily="18" charset="0"/>
                <a:ea typeface="Times New Roman" panose="02020603050405020304" pitchFamily="18" charset="0"/>
                <a:cs typeface="Sylfaen" panose="010A0502050306030303" pitchFamily="18" charset="0"/>
              </a:rPr>
              <a:t>.</a:t>
            </a:r>
            <a:endParaRPr lang="en-US" sz="1600" dirty="0">
              <a:latin typeface="Sylfaen" panose="010A0502050306030303" pitchFamily="18" charset="0"/>
              <a:ea typeface="Times New Roman" panose="02020603050405020304" pitchFamily="18" charset="0"/>
              <a:cs typeface="Times New Roman" panose="02020603050405020304" pitchFamily="18" charset="0"/>
            </a:endParaRPr>
          </a:p>
        </p:txBody>
      </p:sp>
      <p:sp>
        <p:nvSpPr>
          <p:cNvPr id="6" name="object 2"/>
          <p:cNvSpPr txBox="1"/>
          <p:nvPr/>
        </p:nvSpPr>
        <p:spPr>
          <a:xfrm>
            <a:off x="7239000" y="9601200"/>
            <a:ext cx="311785" cy="102657"/>
          </a:xfrm>
          <a:prstGeom prst="rect">
            <a:avLst/>
          </a:prstGeom>
        </p:spPr>
        <p:txBody>
          <a:bodyPr vert="horz" wrap="square" lIns="0" tIns="0" rIns="0" bIns="0" rtlCol="0">
            <a:spAutoFit/>
          </a:bodyPr>
          <a:lstStyle/>
          <a:p>
            <a:pPr>
              <a:lnSpc>
                <a:spcPts val="440"/>
              </a:lnSpc>
            </a:pPr>
            <a:r>
              <a:rPr lang="en-US" sz="2200" b="1" spc="-5" dirty="0" smtClean="0">
                <a:latin typeface="Arial"/>
                <a:cs typeface="Arial"/>
              </a:rPr>
              <a:t>2</a:t>
            </a:r>
            <a:r>
              <a:rPr lang="ka-GE" sz="2200" b="1" spc="-5" dirty="0" smtClean="0">
                <a:latin typeface="Arial"/>
                <a:cs typeface="Arial"/>
              </a:rPr>
              <a:t>3</a:t>
            </a:r>
            <a:endParaRPr sz="2200" dirty="0">
              <a:latin typeface="Arial"/>
              <a:cs typeface="Arial"/>
            </a:endParaRPr>
          </a:p>
        </p:txBody>
      </p:sp>
    </p:spTree>
    <p:extLst>
      <p:ext uri="{BB962C8B-B14F-4D97-AF65-F5344CB8AC3E}">
        <p14:creationId xmlns:p14="http://schemas.microsoft.com/office/powerpoint/2010/main" val="2319044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38200" y="-228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9457"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87" y="56083"/>
            <a:ext cx="1150938" cy="6937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752600" y="375329"/>
            <a:ext cx="754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1pPr>
            <a:lvl2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2pPr>
            <a:lvl3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3pPr>
            <a:lvl4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4pPr>
            <a:lvl5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5pPr>
            <a:lvl6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6pPr>
            <a:lvl7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7pPr>
            <a:lvl8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8pPr>
            <a:lvl9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9pPr>
          </a:lstStyle>
          <a:p>
            <a:pPr lvl="0"/>
            <a:r>
              <a:rPr lang="en-US" altLang="en-US" sz="1000" dirty="0">
                <a:latin typeface="Sylfaen" panose="010A0502050306030303" pitchFamily="18" charset="0"/>
                <a:ea typeface="Times New Roman" panose="02020603050405020304" pitchFamily="18" charset="0"/>
                <a:cs typeface="Times New Roman" panose="02020603050405020304" pitchFamily="18" charset="0"/>
              </a:rPr>
              <a:t>NATALI ACADEMY</a:t>
            </a:r>
            <a:r>
              <a:rPr lang="ka-GE" altLang="en-US" sz="1000" dirty="0">
                <a:latin typeface="Sylfaen" panose="010A0502050306030303" pitchFamily="18" charset="0"/>
                <a:ea typeface="Times New Roman" panose="02020603050405020304" pitchFamily="18" charset="0"/>
                <a:cs typeface="Times New Roman" panose="02020603050405020304" pitchFamily="18" charset="0"/>
              </a:rPr>
              <a:t>, კატალოგი </a:t>
            </a:r>
            <a:r>
              <a:rPr lang="ka-GE" altLang="en-US" sz="1000" dirty="0" smtClean="0">
                <a:latin typeface="Sylfaen" panose="010A0502050306030303" pitchFamily="18" charset="0"/>
                <a:ea typeface="Times New Roman" panose="02020603050405020304" pitchFamily="18" charset="0"/>
                <a:cs typeface="Times New Roman" panose="02020603050405020304" pitchFamily="18" charset="0"/>
              </a:rPr>
              <a:t>2021</a:t>
            </a:r>
            <a:endParaRPr lang="en-US" altLang="en-US" sz="1000" dirty="0">
              <a:latin typeface="Sylfaen" panose="010A0502050306030303" pitchFamily="18" charset="0"/>
            </a:endParaRPr>
          </a:p>
        </p:txBody>
      </p:sp>
      <p:sp>
        <p:nvSpPr>
          <p:cNvPr id="4" name="Rectangle 3"/>
          <p:cNvSpPr/>
          <p:nvPr/>
        </p:nvSpPr>
        <p:spPr>
          <a:xfrm>
            <a:off x="749887" y="872881"/>
            <a:ext cx="6553200" cy="7220438"/>
          </a:xfrm>
          <a:prstGeom prst="rect">
            <a:avLst/>
          </a:prstGeom>
        </p:spPr>
        <p:txBody>
          <a:bodyPr wrap="square">
            <a:spAutoFit/>
          </a:bodyPr>
          <a:lstStyle/>
          <a:p>
            <a:pPr algn="ctr">
              <a:lnSpc>
                <a:spcPct val="110000"/>
              </a:lnSpc>
              <a:spcAft>
                <a:spcPts val="600"/>
              </a:spcAft>
            </a:pPr>
            <a:r>
              <a:rPr lang="en-US" b="1" dirty="0" err="1" smtClean="0">
                <a:solidFill>
                  <a:schemeClr val="accent2">
                    <a:lumMod val="75000"/>
                  </a:schemeClr>
                </a:solidFill>
                <a:effectLst/>
                <a:latin typeface="Sylfaen" panose="010A0502050306030303" pitchFamily="18" charset="0"/>
                <a:ea typeface="Times New Roman" panose="02020603050405020304" pitchFamily="18" charset="0"/>
                <a:cs typeface="Times New Roman" panose="02020603050405020304" pitchFamily="18" charset="0"/>
              </a:rPr>
              <a:t>საქართველოს</a:t>
            </a:r>
            <a:r>
              <a:rPr lang="en-US" b="1" dirty="0" smtClean="0">
                <a:solidFill>
                  <a:schemeClr val="accent2">
                    <a:lumMod val="75000"/>
                  </a:schemeClr>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b="1" dirty="0" err="1" smtClean="0">
                <a:solidFill>
                  <a:schemeClr val="accent2">
                    <a:lumMod val="75000"/>
                  </a:schemeClr>
                </a:solidFill>
                <a:effectLst/>
                <a:latin typeface="Sylfaen" panose="010A0502050306030303" pitchFamily="18" charset="0"/>
                <a:ea typeface="Times New Roman" panose="02020603050405020304" pitchFamily="18" charset="0"/>
                <a:cs typeface="Times New Roman" panose="02020603050405020304" pitchFamily="18" charset="0"/>
              </a:rPr>
              <a:t>მოქალაქეების</a:t>
            </a:r>
            <a:r>
              <a:rPr lang="en-US" b="1" dirty="0" smtClean="0">
                <a:solidFill>
                  <a:schemeClr val="accent2">
                    <a:lumMod val="75000"/>
                  </a:schemeClr>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b="1" dirty="0" err="1" smtClean="0">
                <a:solidFill>
                  <a:schemeClr val="accent2">
                    <a:lumMod val="75000"/>
                  </a:schemeClr>
                </a:solidFill>
                <a:effectLst/>
                <a:latin typeface="Sylfaen" panose="010A0502050306030303" pitchFamily="18" charset="0"/>
                <a:ea typeface="Times New Roman" panose="02020603050405020304" pitchFamily="18" charset="0"/>
                <a:cs typeface="Times New Roman" panose="02020603050405020304" pitchFamily="18" charset="0"/>
              </a:rPr>
              <a:t>მიერ</a:t>
            </a:r>
            <a:r>
              <a:rPr lang="en-US" b="1" dirty="0" smtClean="0">
                <a:solidFill>
                  <a:schemeClr val="accent2">
                    <a:lumMod val="75000"/>
                  </a:schemeClr>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b="1" dirty="0" err="1" smtClean="0">
                <a:solidFill>
                  <a:schemeClr val="accent2">
                    <a:lumMod val="75000"/>
                  </a:schemeClr>
                </a:solidFill>
                <a:effectLst/>
                <a:latin typeface="Sylfaen" panose="010A0502050306030303" pitchFamily="18" charset="0"/>
                <a:ea typeface="Times New Roman" panose="02020603050405020304" pitchFamily="18" charset="0"/>
                <a:cs typeface="Times New Roman" panose="02020603050405020304" pitchFamily="18" charset="0"/>
              </a:rPr>
              <a:t>პროგრამაზე</a:t>
            </a:r>
            <a:r>
              <a:rPr lang="en-US" b="1" dirty="0" smtClean="0">
                <a:solidFill>
                  <a:schemeClr val="accent2">
                    <a:lumMod val="75000"/>
                  </a:schemeClr>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b="1" dirty="0" err="1" smtClean="0">
                <a:solidFill>
                  <a:schemeClr val="accent2">
                    <a:lumMod val="75000"/>
                  </a:schemeClr>
                </a:solidFill>
                <a:effectLst/>
                <a:latin typeface="Sylfaen" panose="010A0502050306030303" pitchFamily="18" charset="0"/>
                <a:ea typeface="Times New Roman" panose="02020603050405020304" pitchFamily="18" charset="0"/>
                <a:cs typeface="Times New Roman" panose="02020603050405020304" pitchFamily="18" charset="0"/>
              </a:rPr>
              <a:t>ჩასარიცხად</a:t>
            </a:r>
            <a:r>
              <a:rPr lang="en-US" b="1" dirty="0" smtClean="0">
                <a:solidFill>
                  <a:schemeClr val="accent2">
                    <a:lumMod val="75000"/>
                  </a:schemeClr>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b="1" dirty="0" err="1" smtClean="0">
                <a:solidFill>
                  <a:schemeClr val="accent2">
                    <a:lumMod val="75000"/>
                  </a:schemeClr>
                </a:solidFill>
                <a:effectLst/>
                <a:latin typeface="Sylfaen" panose="010A0502050306030303" pitchFamily="18" charset="0"/>
                <a:ea typeface="Times New Roman" panose="02020603050405020304" pitchFamily="18" charset="0"/>
                <a:cs typeface="Times New Roman" panose="02020603050405020304" pitchFamily="18" charset="0"/>
              </a:rPr>
              <a:t>წარმოსადგენი</a:t>
            </a:r>
            <a:r>
              <a:rPr lang="en-US" b="1" dirty="0" smtClean="0">
                <a:solidFill>
                  <a:schemeClr val="accent2">
                    <a:lumMod val="75000"/>
                  </a:schemeClr>
                </a:solidFill>
                <a:effectLst/>
                <a:latin typeface="Sylfaen" panose="010A0502050306030303" pitchFamily="18" charset="0"/>
                <a:ea typeface="Times New Roman" panose="02020603050405020304" pitchFamily="18" charset="0"/>
                <a:cs typeface="Times New Roman" panose="02020603050405020304" pitchFamily="18" charset="0"/>
              </a:rPr>
              <a:t> </a:t>
            </a:r>
            <a:r>
              <a:rPr lang="en-US" b="1" dirty="0" err="1" smtClean="0">
                <a:solidFill>
                  <a:schemeClr val="accent2">
                    <a:lumMod val="75000"/>
                  </a:schemeClr>
                </a:solidFill>
                <a:effectLst/>
                <a:latin typeface="Sylfaen" panose="010A0502050306030303" pitchFamily="18" charset="0"/>
                <a:ea typeface="Times New Roman" panose="02020603050405020304" pitchFamily="18" charset="0"/>
                <a:cs typeface="Times New Roman" panose="02020603050405020304" pitchFamily="18" charset="0"/>
              </a:rPr>
              <a:t>დოკუმენტაცია</a:t>
            </a:r>
            <a:r>
              <a:rPr lang="en-US" b="1" dirty="0" smtClean="0">
                <a:solidFill>
                  <a:schemeClr val="accent2">
                    <a:lumMod val="75000"/>
                  </a:schemeClr>
                </a:solidFill>
                <a:effectLst/>
                <a:latin typeface="Sylfaen" panose="010A0502050306030303" pitchFamily="18" charset="0"/>
                <a:ea typeface="Times New Roman" panose="02020603050405020304" pitchFamily="18" charset="0"/>
                <a:cs typeface="Times New Roman" panose="02020603050405020304" pitchFamily="18" charset="0"/>
              </a:rPr>
              <a:t> </a:t>
            </a:r>
            <a:endParaRPr lang="en-US" b="1" dirty="0">
              <a:solidFill>
                <a:schemeClr val="accent2">
                  <a:lumMod val="75000"/>
                </a:schemeClr>
              </a:solidFill>
              <a:latin typeface="Sylfaen" panose="010A0502050306030303" pitchFamily="18" charset="0"/>
              <a:ea typeface="Times New Roman" panose="02020603050405020304" pitchFamily="18" charset="0"/>
              <a:cs typeface="Times New Roman" panose="02020603050405020304" pitchFamily="18" charset="0"/>
            </a:endParaRPr>
          </a:p>
          <a:p>
            <a:pPr algn="ctr">
              <a:lnSpc>
                <a:spcPct val="110000"/>
              </a:lnSpc>
              <a:spcAft>
                <a:spcPts val="600"/>
              </a:spcAft>
            </a:pPr>
            <a:r>
              <a:rPr lang="en-US" dirty="0" err="1">
                <a:solidFill>
                  <a:schemeClr val="accent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პროფესიულ</a:t>
            </a:r>
            <a:r>
              <a:rPr lang="en-US" dirty="0">
                <a:solidFill>
                  <a:schemeClr val="accent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accent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საგანმანათლებლო</a:t>
            </a:r>
            <a:r>
              <a:rPr lang="en-US" dirty="0">
                <a:solidFill>
                  <a:schemeClr val="accent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accent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პროგრამაზე</a:t>
            </a:r>
            <a:r>
              <a:rPr lang="en-US" dirty="0">
                <a:solidFill>
                  <a:schemeClr val="accent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accent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ჩარიცხვის</a:t>
            </a:r>
            <a:r>
              <a:rPr lang="en-US" dirty="0">
                <a:solidFill>
                  <a:schemeClr val="accent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accent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მსურველმა</a:t>
            </a:r>
            <a:r>
              <a:rPr lang="en-US" dirty="0">
                <a:solidFill>
                  <a:schemeClr val="accent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accent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საქართველოს</a:t>
            </a:r>
            <a:r>
              <a:rPr lang="en-US" dirty="0">
                <a:solidFill>
                  <a:schemeClr val="accent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accent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მოქალაქეებმა</a:t>
            </a:r>
            <a:r>
              <a:rPr lang="en-US" dirty="0">
                <a:solidFill>
                  <a:schemeClr val="accent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accent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უნდა</a:t>
            </a:r>
            <a:r>
              <a:rPr lang="en-US" dirty="0">
                <a:solidFill>
                  <a:schemeClr val="accent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accent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წარმოადგინონ</a:t>
            </a:r>
            <a:r>
              <a:rPr lang="en-US" dirty="0">
                <a:solidFill>
                  <a:schemeClr val="accent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accent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შემდეგი</a:t>
            </a:r>
            <a:r>
              <a:rPr lang="en-US" dirty="0">
                <a:solidFill>
                  <a:schemeClr val="accent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accent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დოკუმენტაცია</a:t>
            </a:r>
            <a:r>
              <a:rPr lang="en-US" dirty="0">
                <a:solidFill>
                  <a:schemeClr val="accent2">
                    <a:lumMod val="60000"/>
                    <a:lumOff val="40000"/>
                  </a:schemeClr>
                </a:solidFill>
                <a:latin typeface="Calibri" panose="020F0502020204030204" pitchFamily="34" charset="0"/>
                <a:ea typeface="Times New Roman" panose="02020603050405020304" pitchFamily="18" charset="0"/>
                <a:cs typeface="Times New Roman" panose="02020603050405020304" pitchFamily="18" charset="0"/>
              </a:rPr>
              <a:t>:</a:t>
            </a:r>
          </a:p>
          <a:p>
            <a:pPr marL="285750" marR="0" lvl="0" indent="-285750">
              <a:lnSpc>
                <a:spcPct val="110000"/>
              </a:lnSpc>
              <a:spcBef>
                <a:spcPts val="0"/>
              </a:spcBef>
              <a:spcAft>
                <a:spcPts val="0"/>
              </a:spcAft>
              <a:buClr>
                <a:srgbClr val="337546"/>
              </a:buClr>
              <a:buFont typeface="Arial" panose="020B0604020202020204" pitchFamily="34" charset="0"/>
              <a:buChar char="•"/>
            </a:pPr>
            <a:r>
              <a:rPr lang="en-US" sz="1600" dirty="0" err="1">
                <a:latin typeface="Sylfaen" panose="010A0502050306030303" pitchFamily="18" charset="0"/>
                <a:ea typeface="Times New Roman" panose="02020603050405020304" pitchFamily="18" charset="0"/>
                <a:cs typeface="Times New Roman" panose="02020603050405020304" pitchFamily="18" charset="0"/>
              </a:rPr>
              <a:t>პირადი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ხოლო</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არასრულწლოვანი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პირის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შემთხვევაში</a:t>
            </a:r>
            <a:r>
              <a:rPr lang="en-US" sz="1600" dirty="0">
                <a:latin typeface="Sylfaen" panose="010A0502050306030303" pitchFamily="18" charset="0"/>
                <a:ea typeface="Times New Roman" panose="02020603050405020304" pitchFamily="18" charset="0"/>
                <a:cs typeface="Times New Roman" panose="02020603050405020304" pitchFamily="18" charset="0"/>
              </a:rPr>
              <a:t> -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წარმომადგენლის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განცხადება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დანართი</a:t>
            </a:r>
            <a:r>
              <a:rPr lang="en-US" sz="1600" dirty="0">
                <a:latin typeface="Sylfaen" panose="010A0502050306030303" pitchFamily="18" charset="0"/>
                <a:ea typeface="Times New Roman" panose="02020603050405020304" pitchFamily="18" charset="0"/>
                <a:cs typeface="Times New Roman" panose="02020603050405020304" pitchFamily="18" charset="0"/>
              </a:rPr>
              <a:t> 1),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რომელსაც</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თან</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უნდა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ერთვოდეს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p>
          <a:p>
            <a:pPr marL="285750" marR="0" lvl="0" indent="-285750">
              <a:lnSpc>
                <a:spcPct val="110000"/>
              </a:lnSpc>
              <a:spcBef>
                <a:spcPts val="0"/>
              </a:spcBef>
              <a:spcAft>
                <a:spcPts val="0"/>
              </a:spcAft>
              <a:buClr>
                <a:srgbClr val="337546"/>
              </a:buClr>
              <a:buFont typeface="Arial" panose="020B0604020202020204" pitchFamily="34" charset="0"/>
              <a:buChar char="•"/>
            </a:pPr>
            <a:r>
              <a:rPr lang="en-US" sz="1600" dirty="0" err="1">
                <a:latin typeface="Sylfaen" panose="010A0502050306030303" pitchFamily="18" charset="0"/>
                <a:ea typeface="Times New Roman" panose="02020603050405020304" pitchFamily="18" charset="0"/>
                <a:cs typeface="Times New Roman" panose="02020603050405020304" pitchFamily="18" charset="0"/>
              </a:rPr>
              <a:t>პირადობის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დამადასტურებელი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დოკუმენტის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ასლი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უცხო</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ქვეყნის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მოქალაქის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შემთხვევაში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ქართულ</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ენაზე</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თარგმნილი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ნოტარიალურად</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დამოწმებული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დოკუმენტი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არასრულწლოვანი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პირის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შემთხვევაში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წარმომადგენლის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პირადობისა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კანონიერი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წარმომადგენლობის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დამადასტურებელი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დოკუმენტები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p>
          <a:p>
            <a:pPr marL="285750" marR="0" lvl="0" indent="-285750">
              <a:lnSpc>
                <a:spcPct val="110000"/>
              </a:lnSpc>
              <a:spcBef>
                <a:spcPts val="0"/>
              </a:spcBef>
              <a:spcAft>
                <a:spcPts val="0"/>
              </a:spcAft>
              <a:buClr>
                <a:srgbClr val="337546"/>
              </a:buClr>
              <a:buFont typeface="Arial" panose="020B0604020202020204" pitchFamily="34" charset="0"/>
              <a:buChar char="•"/>
            </a:pPr>
            <a:r>
              <a:rPr lang="en-US" sz="1600" dirty="0" err="1">
                <a:latin typeface="Sylfaen" panose="010A0502050306030303" pitchFamily="18" charset="0"/>
                <a:ea typeface="Times New Roman" panose="02020603050405020304" pitchFamily="18" charset="0"/>
                <a:cs typeface="Times New Roman" panose="02020603050405020304" pitchFamily="18" charset="0"/>
              </a:rPr>
              <a:t>წინმსწრები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განათლების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დამადასტურებელი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დოკუმენტის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ასლი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განათლების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საინფორმაციო</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სისტემის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მიერ</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დადასტურების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შემთხვევაში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სავალდებულო</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არ</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არის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p>
          <a:p>
            <a:pPr marL="285750" marR="0" lvl="0" indent="-285750">
              <a:lnSpc>
                <a:spcPct val="110000"/>
              </a:lnSpc>
              <a:spcBef>
                <a:spcPts val="0"/>
              </a:spcBef>
              <a:spcAft>
                <a:spcPts val="0"/>
              </a:spcAft>
              <a:buClr>
                <a:srgbClr val="337546"/>
              </a:buClr>
              <a:buFont typeface="Arial" panose="020B0604020202020204" pitchFamily="34" charset="0"/>
              <a:buChar char="•"/>
            </a:pPr>
            <a:r>
              <a:rPr lang="en-US" sz="1600" dirty="0" err="1">
                <a:latin typeface="Sylfaen" panose="010A0502050306030303" pitchFamily="18" charset="0"/>
                <a:ea typeface="Times New Roman" panose="02020603050405020304" pitchFamily="18" charset="0"/>
                <a:cs typeface="Times New Roman" panose="02020603050405020304" pitchFamily="18" charset="0"/>
              </a:rPr>
              <a:t>სახელის</a:t>
            </a:r>
            <a:r>
              <a:rPr lang="en-US" sz="1600" dirty="0">
                <a:latin typeface="Sylfaen" panose="010A0502050306030303" pitchFamily="18" charset="0"/>
                <a:ea typeface="Times New Roman" panose="02020603050405020304" pitchFamily="18" charset="0"/>
                <a:cs typeface="Times New Roman" panose="02020603050405020304" pitchFamily="18" charset="0"/>
              </a:rPr>
              <a:t>/</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გვარის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შეცვლის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შემთხვევაში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ცვლილების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დამდასტურებელი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დოკუმენტი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p>
          <a:p>
            <a:pPr marL="285750" marR="0" lvl="0" indent="-285750">
              <a:lnSpc>
                <a:spcPct val="110000"/>
              </a:lnSpc>
              <a:spcBef>
                <a:spcPts val="0"/>
              </a:spcBef>
              <a:spcAft>
                <a:spcPts val="0"/>
              </a:spcAft>
              <a:buClr>
                <a:srgbClr val="337546"/>
              </a:buClr>
              <a:buFont typeface="Arial" panose="020B0604020202020204" pitchFamily="34" charset="0"/>
              <a:buChar char="•"/>
            </a:pPr>
            <a:r>
              <a:rPr lang="en-US" sz="1600" dirty="0" err="1">
                <a:latin typeface="Sylfaen" panose="010A0502050306030303" pitchFamily="18" charset="0"/>
                <a:ea typeface="Times New Roman" panose="02020603050405020304" pitchFamily="18" charset="0"/>
                <a:cs typeface="Times New Roman" panose="02020603050405020304" pitchFamily="18" charset="0"/>
              </a:rPr>
              <a:t>საქართველოს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ოკუპირებულ</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ტერიტორიაზე</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ან</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უცხო</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ქვეყნაში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მიღებული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განათლების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შემთხვევაში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განათლების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აღიარების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დოკუმენტი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ან</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ასლი</a:t>
            </a:r>
            <a:r>
              <a:rPr lang="en-US" sz="1600" dirty="0">
                <a:latin typeface="Sylfaen" panose="010A0502050306030303" pitchFamily="18" charset="0"/>
                <a:ea typeface="Times New Roman" panose="02020603050405020304" pitchFamily="18" charset="0"/>
                <a:cs typeface="Times New Roman" panose="02020603050405020304" pitchFamily="18" charset="0"/>
              </a:rPr>
              <a:t>;</a:t>
            </a:r>
          </a:p>
          <a:p>
            <a:pPr marL="285750" marR="0" lvl="0" indent="-285750">
              <a:lnSpc>
                <a:spcPct val="110000"/>
              </a:lnSpc>
              <a:spcBef>
                <a:spcPts val="0"/>
              </a:spcBef>
              <a:spcAft>
                <a:spcPts val="0"/>
              </a:spcAft>
              <a:buClr>
                <a:srgbClr val="337546"/>
              </a:buClr>
              <a:buFont typeface="Arial" panose="020B0604020202020204" pitchFamily="34" charset="0"/>
              <a:buChar char="•"/>
            </a:pPr>
            <a:r>
              <a:rPr lang="en-US" sz="1600" dirty="0" err="1" smtClean="0">
                <a:latin typeface="Sylfaen" panose="010A0502050306030303" pitchFamily="18" charset="0"/>
                <a:ea typeface="Times New Roman" panose="02020603050405020304" pitchFamily="18" charset="0"/>
                <a:cs typeface="Times New Roman" panose="02020603050405020304" pitchFamily="18" charset="0"/>
              </a:rPr>
              <a:t>არაქართულენოვანი</a:t>
            </a:r>
            <a:r>
              <a:rPr lang="en-US" sz="1600" dirty="0" smtClean="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ან</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უცხოეთში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მიღებული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განათლების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მქონე</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აპლიკანტების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შემთხვევაში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ქართული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ენის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(A2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დონის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კომპეტენციის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დამადასტურებელი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დოკუმენტი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dirty="0">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5" name="Rectangle 4"/>
          <p:cNvSpPr/>
          <p:nvPr/>
        </p:nvSpPr>
        <p:spPr>
          <a:xfrm>
            <a:off x="807037" y="7924800"/>
            <a:ext cx="6438900" cy="1165960"/>
          </a:xfrm>
          <a:prstGeom prst="rect">
            <a:avLst/>
          </a:prstGeom>
        </p:spPr>
        <p:txBody>
          <a:bodyPr wrap="square">
            <a:spAutoFit/>
          </a:bodyPr>
          <a:lstStyle/>
          <a:p>
            <a:pPr marL="285750" indent="-285750" algn="just">
              <a:lnSpc>
                <a:spcPct val="110000"/>
              </a:lnSpc>
              <a:buFont typeface="Arial" panose="020B0604020202020204" pitchFamily="34" charset="0"/>
              <a:buChar char="•"/>
            </a:pPr>
            <a:r>
              <a:rPr lang="en-US" sz="1600" dirty="0" err="1">
                <a:latin typeface="Sylfaen" panose="010A0502050306030303" pitchFamily="18" charset="0"/>
                <a:ea typeface="Times New Roman" panose="02020603050405020304" pitchFamily="18" charset="0"/>
                <a:cs typeface="Times New Roman" panose="02020603050405020304" pitchFamily="18" charset="0"/>
              </a:rPr>
              <a:t>წერილობითი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თანხმობა</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პერსონალური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მონაცემების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დამუშავების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შესახებ</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დანართი</a:t>
            </a:r>
            <a:r>
              <a:rPr lang="en-US" sz="1600" dirty="0">
                <a:latin typeface="Sylfaen" panose="010A0502050306030303" pitchFamily="18" charset="0"/>
                <a:ea typeface="Times New Roman" panose="02020603050405020304" pitchFamily="18" charset="0"/>
                <a:cs typeface="Times New Roman" panose="02020603050405020304" pitchFamily="18" charset="0"/>
              </a:rPr>
              <a:t> 2).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არასრულწლოვანი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აპლიკანტის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შემთხვევაში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კანონიერი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წარმოამდგენლის</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მიერ</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ხელმოწერილი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წერილობითი</a:t>
            </a:r>
            <a:r>
              <a:rPr lang="en-US" sz="1600" dirty="0">
                <a:latin typeface="Sylfaen" panose="010A0502050306030303" pitchFamily="18" charset="0"/>
                <a:ea typeface="Times New Roman" panose="02020603050405020304" pitchFamily="18" charset="0"/>
                <a:cs typeface="Times New Roman" panose="02020603050405020304" pitchFamily="18" charset="0"/>
              </a:rPr>
              <a:t> </a:t>
            </a:r>
            <a:r>
              <a:rPr lang="en-US" sz="1600" dirty="0" err="1">
                <a:latin typeface="Sylfaen" panose="010A0502050306030303" pitchFamily="18" charset="0"/>
                <a:ea typeface="Times New Roman" panose="02020603050405020304" pitchFamily="18" charset="0"/>
                <a:cs typeface="Times New Roman" panose="02020603050405020304" pitchFamily="18" charset="0"/>
              </a:rPr>
              <a:t>თანხმობა</a:t>
            </a:r>
            <a:r>
              <a:rPr lang="en-US" sz="1600" dirty="0">
                <a:latin typeface="Sylfaen" panose="010A0502050306030303" pitchFamily="18" charset="0"/>
                <a:ea typeface="Times New Roman" panose="02020603050405020304" pitchFamily="18" charset="0"/>
                <a:cs typeface="Times New Roman" panose="02020603050405020304" pitchFamily="18" charset="0"/>
              </a:rPr>
              <a:t>.</a:t>
            </a:r>
          </a:p>
        </p:txBody>
      </p:sp>
      <p:sp>
        <p:nvSpPr>
          <p:cNvPr id="7" name="object 2"/>
          <p:cNvSpPr txBox="1"/>
          <p:nvPr/>
        </p:nvSpPr>
        <p:spPr>
          <a:xfrm>
            <a:off x="7239000" y="9601200"/>
            <a:ext cx="311785" cy="102657"/>
          </a:xfrm>
          <a:prstGeom prst="rect">
            <a:avLst/>
          </a:prstGeom>
        </p:spPr>
        <p:txBody>
          <a:bodyPr vert="horz" wrap="square" lIns="0" tIns="0" rIns="0" bIns="0" rtlCol="0">
            <a:spAutoFit/>
          </a:bodyPr>
          <a:lstStyle/>
          <a:p>
            <a:pPr>
              <a:lnSpc>
                <a:spcPts val="440"/>
              </a:lnSpc>
            </a:pPr>
            <a:r>
              <a:rPr lang="en-US" sz="2200" b="1" spc="-5" dirty="0" smtClean="0">
                <a:latin typeface="Arial"/>
                <a:cs typeface="Arial"/>
              </a:rPr>
              <a:t>2</a:t>
            </a:r>
            <a:r>
              <a:rPr lang="ka-GE" sz="2200" b="1" spc="-5" dirty="0" smtClean="0">
                <a:latin typeface="Arial"/>
                <a:cs typeface="Arial"/>
              </a:rPr>
              <a:t>4</a:t>
            </a:r>
            <a:endParaRPr sz="2200" dirty="0">
              <a:latin typeface="Arial"/>
              <a:cs typeface="Arial"/>
            </a:endParaRPr>
          </a:p>
        </p:txBody>
      </p:sp>
    </p:spTree>
    <p:extLst>
      <p:ext uri="{BB962C8B-B14F-4D97-AF65-F5344CB8AC3E}">
        <p14:creationId xmlns:p14="http://schemas.microsoft.com/office/powerpoint/2010/main" val="528575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38200" y="-228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9457"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402" y="228600"/>
            <a:ext cx="1150938" cy="6937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824940" y="515778"/>
            <a:ext cx="6934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1pPr>
            <a:lvl2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2pPr>
            <a:lvl3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3pPr>
            <a:lvl4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4pPr>
            <a:lvl5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5pPr>
            <a:lvl6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6pPr>
            <a:lvl7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7pPr>
            <a:lvl8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8pPr>
            <a:lvl9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9pPr>
          </a:lstStyle>
          <a:p>
            <a:pPr lvl="0"/>
            <a:r>
              <a:rPr lang="en-US" altLang="en-US" sz="1000" dirty="0">
                <a:latin typeface="Sylfaen" panose="010A0502050306030303" pitchFamily="18" charset="0"/>
                <a:ea typeface="Times New Roman" panose="02020603050405020304" pitchFamily="18" charset="0"/>
                <a:cs typeface="Times New Roman" panose="02020603050405020304" pitchFamily="18" charset="0"/>
              </a:rPr>
              <a:t>NATALI ACADEMY</a:t>
            </a:r>
            <a:r>
              <a:rPr lang="ka-GE" altLang="en-US" sz="1000" dirty="0">
                <a:latin typeface="Sylfaen" panose="010A0502050306030303" pitchFamily="18" charset="0"/>
                <a:ea typeface="Times New Roman" panose="02020603050405020304" pitchFamily="18" charset="0"/>
                <a:cs typeface="Times New Roman" panose="02020603050405020304" pitchFamily="18" charset="0"/>
              </a:rPr>
              <a:t>, კატალოგი </a:t>
            </a:r>
            <a:r>
              <a:rPr lang="ka-GE" altLang="en-US" sz="1000" dirty="0" smtClean="0">
                <a:latin typeface="Sylfaen" panose="010A0502050306030303" pitchFamily="18" charset="0"/>
                <a:ea typeface="Times New Roman" panose="02020603050405020304" pitchFamily="18" charset="0"/>
                <a:cs typeface="Times New Roman" panose="02020603050405020304" pitchFamily="18" charset="0"/>
              </a:rPr>
              <a:t>2021</a:t>
            </a:r>
            <a:endParaRPr lang="en-US" altLang="en-US" sz="1000" dirty="0">
              <a:latin typeface="Sylfaen" panose="010A0502050306030303" pitchFamily="18" charset="0"/>
            </a:endParaRPr>
          </a:p>
        </p:txBody>
      </p:sp>
      <p:sp>
        <p:nvSpPr>
          <p:cNvPr id="4" name="Rectangle 3"/>
          <p:cNvSpPr/>
          <p:nvPr/>
        </p:nvSpPr>
        <p:spPr>
          <a:xfrm>
            <a:off x="457922" y="1188639"/>
            <a:ext cx="7086600" cy="3068532"/>
          </a:xfrm>
          <a:prstGeom prst="rect">
            <a:avLst/>
          </a:prstGeom>
        </p:spPr>
        <p:txBody>
          <a:bodyPr wrap="square">
            <a:spAutoFit/>
          </a:bodyPr>
          <a:lstStyle/>
          <a:p>
            <a:pPr algn="ctr">
              <a:lnSpc>
                <a:spcPct val="110000"/>
              </a:lnSpc>
              <a:spcAft>
                <a:spcPts val="600"/>
              </a:spcAft>
            </a:pPr>
            <a:r>
              <a:rPr lang="ka-GE" b="1" dirty="0" smtClean="0">
                <a:solidFill>
                  <a:schemeClr val="accent2">
                    <a:lumMod val="75000"/>
                  </a:schemeClr>
                </a:solidFill>
                <a:ea typeface="Times New Roman" panose="02020603050405020304" pitchFamily="18" charset="0"/>
                <a:cs typeface="Times New Roman" panose="02020603050405020304" pitchFamily="18" charset="0"/>
              </a:rPr>
              <a:t>კონტაქტი</a:t>
            </a:r>
            <a:endParaRPr lang="en-US" b="1" dirty="0">
              <a:solidFill>
                <a:schemeClr val="accent2">
                  <a:lumMod val="75000"/>
                </a:schemeClr>
              </a:solidFill>
              <a:ea typeface="Times New Roman" panose="02020603050405020304" pitchFamily="18" charset="0"/>
              <a:cs typeface="Times New Roman" panose="02020603050405020304" pitchFamily="18" charset="0"/>
            </a:endParaRPr>
          </a:p>
          <a:p>
            <a:pPr algn="ctr">
              <a:lnSpc>
                <a:spcPct val="110000"/>
              </a:lnSpc>
              <a:spcAft>
                <a:spcPts val="600"/>
              </a:spcAft>
            </a:pPr>
            <a:r>
              <a:rPr lang="ka-GE" dirty="0">
                <a:solidFill>
                  <a:srgbClr val="000000"/>
                </a:solidFill>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ka-GE" dirty="0" smtClean="0">
                <a:ea typeface="Times New Roman" panose="02020603050405020304" pitchFamily="18" charset="0"/>
                <a:cs typeface="Times New Roman" panose="02020603050405020304" pitchFamily="18" charset="0"/>
              </a:rPr>
              <a:t>მისამართი:</a:t>
            </a:r>
            <a:r>
              <a:rPr lang="en-US" dirty="0">
                <a:ea typeface="Times New Roman" panose="02020603050405020304" pitchFamily="18" charset="0"/>
                <a:cs typeface="Times New Roman" panose="02020603050405020304" pitchFamily="18" charset="0"/>
              </a:rPr>
              <a:t> </a:t>
            </a:r>
            <a:r>
              <a:rPr lang="ka-GE" dirty="0" smtClean="0">
                <a:ea typeface="Times New Roman" panose="02020603050405020304" pitchFamily="18" charset="0"/>
                <a:cs typeface="Times New Roman" panose="02020603050405020304" pitchFamily="18" charset="0"/>
              </a:rPr>
              <a:t>თბილისი, ვაჟა-ფშაველას 71</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ka-GE" dirty="0">
                <a:ea typeface="Times New Roman" panose="02020603050405020304" pitchFamily="18" charset="0"/>
                <a:cs typeface="Times New Roman" panose="02020603050405020304" pitchFamily="18" charset="0"/>
              </a:rPr>
              <a:t>ტელეფონი</a:t>
            </a:r>
            <a:r>
              <a:rPr lang="ka-GE" dirty="0" smtClean="0">
                <a:ea typeface="Times New Roman" panose="02020603050405020304" pitchFamily="18" charset="0"/>
                <a:cs typeface="Times New Roman" panose="02020603050405020304" pitchFamily="18" charset="0"/>
              </a:rPr>
              <a:t>: 032 2 14 20 20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ka-GE" dirty="0">
                <a:ea typeface="Times New Roman" panose="02020603050405020304" pitchFamily="18" charset="0"/>
                <a:cs typeface="Times New Roman" panose="02020603050405020304" pitchFamily="18" charset="0"/>
              </a:rPr>
              <a:t>ელფოსტა</a:t>
            </a:r>
            <a:r>
              <a:rPr lang="ka-GE" dirty="0" smtClean="0">
                <a:ea typeface="Times New Roman" panose="02020603050405020304" pitchFamily="18" charset="0"/>
                <a:cs typeface="Times New Roman" panose="02020603050405020304" pitchFamily="18" charset="0"/>
              </a:rPr>
              <a:t>:</a:t>
            </a:r>
            <a:r>
              <a:rPr lang="en-US" dirty="0" smtClean="0">
                <a:ea typeface="Times New Roman" panose="02020603050405020304" pitchFamily="18" charset="0"/>
                <a:cs typeface="Times New Roman" panose="02020603050405020304" pitchFamily="18" charset="0"/>
              </a:rPr>
              <a:t> info@nataliacademy.ge</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dirty="0">
                <a:latin typeface="Sylfaen" panose="010A0502050306030303" pitchFamily="18" charset="0"/>
                <a:ea typeface="Times New Roman" panose="02020603050405020304" pitchFamily="18" charset="0"/>
                <a:cs typeface="Times New Roman" panose="02020603050405020304" pitchFamily="18" charset="0"/>
              </a:rPr>
              <a:t>FACEBOOK: https://www.facebook.com/NataliAcademy</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dirty="0" err="1" smtClean="0">
                <a:latin typeface="Sylfaen" panose="010A0502050306030303" pitchFamily="18" charset="0"/>
                <a:ea typeface="Times New Roman" panose="02020603050405020304" pitchFamily="18" charset="0"/>
                <a:cs typeface="Times New Roman" panose="02020603050405020304" pitchFamily="18" charset="0"/>
              </a:rPr>
              <a:t>INSTAGRAM:https</a:t>
            </a:r>
            <a:r>
              <a:rPr lang="en-US" dirty="0">
                <a:latin typeface="Sylfaen" panose="010A0502050306030303" pitchFamily="18" charset="0"/>
                <a:ea typeface="Times New Roman" panose="02020603050405020304" pitchFamily="18" charset="0"/>
                <a:cs typeface="Times New Roman" panose="02020603050405020304" pitchFamily="18" charset="0"/>
              </a:rPr>
              <a:t>://</a:t>
            </a:r>
            <a:r>
              <a:rPr lang="en-US" dirty="0" smtClean="0">
                <a:latin typeface="Sylfaen" panose="010A0502050306030303" pitchFamily="18" charset="0"/>
                <a:ea typeface="Times New Roman" panose="02020603050405020304" pitchFamily="18" charset="0"/>
                <a:cs typeface="Times New Roman" panose="02020603050405020304" pitchFamily="18" charset="0"/>
              </a:rPr>
              <a:t>www.instagram.com/natali_academy</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dirty="0">
                <a:latin typeface="Sylfaen" panose="010A0502050306030303" pitchFamily="18" charset="0"/>
                <a:ea typeface="Times New Roman" panose="02020603050405020304" pitchFamily="18" charset="0"/>
                <a:cs typeface="Times New Roman" panose="02020603050405020304" pitchFamily="18" charset="0"/>
              </a:rPr>
              <a:t>TIKTOK: https://www.tiktok.com/@</a:t>
            </a:r>
            <a:r>
              <a:rPr lang="en-US" dirty="0" smtClean="0">
                <a:latin typeface="Sylfaen" panose="010A0502050306030303" pitchFamily="18" charset="0"/>
                <a:ea typeface="Times New Roman" panose="02020603050405020304" pitchFamily="18" charset="0"/>
                <a:cs typeface="Times New Roman" panose="02020603050405020304" pitchFamily="18" charset="0"/>
              </a:rPr>
              <a:t>nataliacademyofficia</a:t>
            </a:r>
            <a:r>
              <a:rPr lang="en-US" dirty="0" smtClean="0">
                <a:solidFill>
                  <a:schemeClr val="accent2">
                    <a:lumMod val="75000"/>
                  </a:schemeClr>
                </a:solidFill>
                <a:latin typeface="Sylfaen" panose="010A0502050306030303" pitchFamily="18" charset="0"/>
                <a:ea typeface="Times New Roman" panose="02020603050405020304" pitchFamily="18" charset="0"/>
                <a:cs typeface="Times New Roman" panose="02020603050405020304" pitchFamily="18" charset="0"/>
              </a:rPr>
              <a:t>l</a:t>
            </a:r>
            <a:endParaRPr lang="en-US" dirty="0">
              <a:solidFill>
                <a:schemeClr val="accent2">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object 2"/>
          <p:cNvSpPr txBox="1"/>
          <p:nvPr/>
        </p:nvSpPr>
        <p:spPr>
          <a:xfrm>
            <a:off x="7239000" y="9601200"/>
            <a:ext cx="311785" cy="102657"/>
          </a:xfrm>
          <a:prstGeom prst="rect">
            <a:avLst/>
          </a:prstGeom>
        </p:spPr>
        <p:txBody>
          <a:bodyPr vert="horz" wrap="square" lIns="0" tIns="0" rIns="0" bIns="0" rtlCol="0">
            <a:spAutoFit/>
          </a:bodyPr>
          <a:lstStyle/>
          <a:p>
            <a:pPr>
              <a:lnSpc>
                <a:spcPts val="440"/>
              </a:lnSpc>
            </a:pPr>
            <a:r>
              <a:rPr lang="en-US" sz="2200" b="1" spc="-5" dirty="0" smtClean="0">
                <a:latin typeface="Arial"/>
                <a:cs typeface="Arial"/>
              </a:rPr>
              <a:t>2</a:t>
            </a:r>
            <a:r>
              <a:rPr lang="ka-GE" sz="2200" b="1" spc="-5" dirty="0" smtClean="0">
                <a:latin typeface="Arial"/>
                <a:cs typeface="Arial"/>
              </a:rPr>
              <a:t>5</a:t>
            </a:r>
            <a:endParaRPr sz="2200" dirty="0">
              <a:latin typeface="Arial"/>
              <a:cs typeface="Arial"/>
            </a:endParaRPr>
          </a:p>
        </p:txBody>
      </p:sp>
    </p:spTree>
    <p:extLst>
      <p:ext uri="{BB962C8B-B14F-4D97-AF65-F5344CB8AC3E}">
        <p14:creationId xmlns:p14="http://schemas.microsoft.com/office/powerpoint/2010/main" val="775249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4"/>
          <p:cNvSpPr>
            <a:spLocks noChangeArrowheads="1"/>
          </p:cNvSpPr>
          <p:nvPr/>
        </p:nvSpPr>
        <p:spPr bwMode="auto">
          <a:xfrm flipH="1">
            <a:off x="0" y="1014726"/>
            <a:ext cx="7140575" cy="8309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9695" tIns="0" rIns="0" bIns="0" numCol="1" anchor="ctr" anchorCtr="0" compatLnSpc="1">
            <a:prstTxWarp prst="textNoShape">
              <a:avLst/>
            </a:prstTxWarp>
            <a:spAutoFit/>
          </a:bodyPr>
          <a:lstStyle/>
          <a:p>
            <a:pPr marL="285750" indent="-285750">
              <a:buFont typeface="Arial" panose="020B0604020202020204" pitchFamily="34" charset="0"/>
              <a:buChar char="•"/>
            </a:pPr>
            <a:r>
              <a:rPr lang="ka-GE" dirty="0"/>
              <a:t>2015წელს ნატალი ჯგუფის ორგანიზატორობით ნატალი აკადემიაში ჩატარდა ცნობილი იტალიელი, საერთაშორისო სტილისტის- ჯიჯი გუერეტას ორ დღიანი მასტერკლასი, სადაც წარადგინა გაზაფხული-ზაფხულის მოდური ტენდეციები ვარცხნილობებსა და თმის მოვლის საშუალებებში. ამ წელს იტალიის შემდეგ საქართველო იყო პირევლი ქვეყანა,სადაც შედგა კოლექციის ჩვენება </a:t>
            </a:r>
            <a:r>
              <a:rPr lang="ka-GE" u="sng" dirty="0">
                <a:hlinkClick r:id="rId2"/>
              </a:rPr>
              <a:t>http://www.natalibeauty.ge/ge/gallery/78</a:t>
            </a:r>
            <a:endParaRPr lang="en-US" dirty="0"/>
          </a:p>
          <a:p>
            <a:pPr marL="285750" indent="-285750">
              <a:buFont typeface="Arial" panose="020B0604020202020204" pitchFamily="34" charset="0"/>
              <a:buChar char="•"/>
            </a:pPr>
            <a:r>
              <a:rPr lang="ka-GE" dirty="0"/>
              <a:t>2016წელს RIXOS HOTEL BORJOMI მასპინძლობდა GERMAINE DE CAPUCCINI -ის სემინარს და მასტერკლასს </a:t>
            </a:r>
            <a:r>
              <a:rPr lang="ka-GE" u="sng" dirty="0">
                <a:hlinkClick r:id="rId3"/>
              </a:rPr>
              <a:t>https://www.youtube.com/watch?v=MedFSjYOmKY</a:t>
            </a:r>
            <a:endParaRPr lang="en-US" dirty="0"/>
          </a:p>
          <a:p>
            <a:pPr marL="285750" indent="-285750">
              <a:buFont typeface="Arial" panose="020B0604020202020204" pitchFamily="34" charset="0"/>
              <a:buChar char="•"/>
            </a:pPr>
            <a:r>
              <a:rPr lang="ka-GE" dirty="0"/>
              <a:t>NATALI ANTI-AGE CLINIC- ის მოწვევით 22 სექტემბერს საქართველოს ეწვია ANDREA PALANGE პლასტიკური და რეკონსტრუქციული ქირურგიის წამყვანი სპეციალისტი იტალიაში, რომელმაც ჩაატრა მასტერკლასი და ვორქშოფი</a:t>
            </a:r>
            <a:endParaRPr lang="en-US" dirty="0"/>
          </a:p>
          <a:p>
            <a:pPr marL="285750" indent="-285750">
              <a:buFont typeface="Arial" panose="020B0604020202020204" pitchFamily="34" charset="0"/>
              <a:buChar char="•"/>
            </a:pPr>
            <a:r>
              <a:rPr lang="ka-GE" dirty="0"/>
              <a:t>NATALI ACADEMY- ის მოწვევით საქართველოში ჩატარდა იტალიელი,კინო გადაღებების, ფოტოსესიებისა და მოდის სამყაროს ერთ-ერთი წამყავნი ვიზაჟისტის, DIEGO AVALIO -ს სემინარ- მასტერკლასი</a:t>
            </a:r>
            <a:r>
              <a:rPr lang="ka-GE" dirty="0" smtClean="0"/>
              <a:t>.</a:t>
            </a:r>
          </a:p>
          <a:p>
            <a:pPr marL="285750" indent="-285750">
              <a:buFont typeface="Arial" panose="020B0604020202020204" pitchFamily="34" charset="0"/>
              <a:buChar char="•"/>
            </a:pPr>
            <a:r>
              <a:rPr lang="ka-GE" dirty="0"/>
              <a:t>2018 წელი - სსიპ განათლების ხარისხის განვითარების ეროვნული ცენტრის მონიტორინგი უხარვეზოდ გაიარა, ხოლო ბიზნეს რეიტინგების კავშირისა და შვეიცარიის სარეიტინგო ასოციაციის მიერ, </a:t>
            </a:r>
            <a:r>
              <a:rPr lang="en-US" dirty="0"/>
              <a:t>NATALI GROUP-</a:t>
            </a:r>
            <a:r>
              <a:rPr lang="ka-GE" dirty="0"/>
              <a:t>ს საგანმანათლებლო საქმიანობაში წვლილის შეტანისათვის ჯილდო გადაეცა. </a:t>
            </a:r>
            <a:endParaRPr lang="ka-GE" dirty="0" smtClean="0"/>
          </a:p>
          <a:p>
            <a:pPr marL="285750" indent="-285750">
              <a:buFont typeface="Arial" panose="020B0604020202020204" pitchFamily="34" charset="0"/>
              <a:buChar char="•"/>
            </a:pPr>
            <a:r>
              <a:rPr lang="ka-GE" dirty="0" smtClean="0"/>
              <a:t>13.11.2019 </a:t>
            </a:r>
            <a:r>
              <a:rPr lang="ka-GE" dirty="0"/>
              <a:t>წელი - რეავტორიზაცია და დარგის ჩარჩო დოკუმენტის ყველა მიმართულების პროგრამების განმახორციელებელი ხდება; </a:t>
            </a:r>
            <a:endParaRPr lang="ka-GE" dirty="0" smtClean="0"/>
          </a:p>
          <a:p>
            <a:pPr marL="285750" indent="-285750">
              <a:buFont typeface="Arial" panose="020B0604020202020204" pitchFamily="34" charset="0"/>
              <a:buChar char="•"/>
            </a:pPr>
            <a:r>
              <a:rPr lang="ka-GE" dirty="0" smtClean="0"/>
              <a:t>27.01</a:t>
            </a:r>
            <a:r>
              <a:rPr lang="ka-GE" dirty="0"/>
              <a:t>. 2020 წელი - არაფორმალური განათლების აღიარების </a:t>
            </a:r>
            <a:r>
              <a:rPr lang="ka-GE" dirty="0" smtClean="0"/>
              <a:t>უფლება</a:t>
            </a:r>
            <a:endParaRPr lang="en-US" dirty="0"/>
          </a:p>
        </p:txBody>
      </p:sp>
      <p:sp>
        <p:nvSpPr>
          <p:cNvPr id="15" name="Rectangle 16"/>
          <p:cNvSpPr>
            <a:spLocks noChangeArrowheads="1"/>
          </p:cNvSpPr>
          <p:nvPr/>
        </p:nvSpPr>
        <p:spPr bwMode="auto">
          <a:xfrm>
            <a:off x="0" y="457200"/>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19"/>
          <p:cNvSpPr>
            <a:spLocks noChangeArrowheads="1"/>
          </p:cNvSpPr>
          <p:nvPr/>
        </p:nvSpPr>
        <p:spPr bwMode="auto">
          <a:xfrm flipH="1" flipV="1">
            <a:off x="-1590647" y="2395034"/>
            <a:ext cx="701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000"/>
          </a:p>
        </p:txBody>
      </p:sp>
      <p:pic>
        <p:nvPicPr>
          <p:cNvPr id="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94935"/>
            <a:ext cx="1150938" cy="69373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596791" y="499109"/>
            <a:ext cx="22894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1pPr>
            <a:lvl2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2pPr>
            <a:lvl3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3pPr>
            <a:lvl4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4pPr>
            <a:lvl5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5pPr>
            <a:lvl6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6pPr>
            <a:lvl7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7pPr>
            <a:lvl8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8pPr>
            <a:lvl9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9pPr>
          </a:lstStyle>
          <a:p>
            <a:pPr lvl="0"/>
            <a:r>
              <a:rPr lang="en-US" altLang="en-US" sz="1000" dirty="0">
                <a:latin typeface="Sylfaen" panose="010A0502050306030303" pitchFamily="18" charset="0"/>
                <a:ea typeface="Times New Roman" panose="02020603050405020304" pitchFamily="18" charset="0"/>
                <a:cs typeface="Times New Roman" panose="02020603050405020304" pitchFamily="18" charset="0"/>
              </a:rPr>
              <a:t>NATALI ACADEMY</a:t>
            </a:r>
            <a:r>
              <a:rPr lang="ka-GE" altLang="en-US" sz="1000" dirty="0">
                <a:latin typeface="Sylfaen" panose="010A0502050306030303" pitchFamily="18" charset="0"/>
                <a:ea typeface="Times New Roman" panose="02020603050405020304" pitchFamily="18" charset="0"/>
                <a:cs typeface="Times New Roman" panose="02020603050405020304" pitchFamily="18" charset="0"/>
              </a:rPr>
              <a:t>, კატალოგი </a:t>
            </a:r>
            <a:r>
              <a:rPr lang="ka-GE" altLang="en-US" sz="1000" dirty="0" smtClean="0">
                <a:latin typeface="Sylfaen" panose="010A0502050306030303" pitchFamily="18" charset="0"/>
                <a:ea typeface="Times New Roman" panose="02020603050405020304" pitchFamily="18" charset="0"/>
                <a:cs typeface="Times New Roman" panose="02020603050405020304" pitchFamily="18" charset="0"/>
              </a:rPr>
              <a:t>2021</a:t>
            </a:r>
            <a:endParaRPr lang="en-US" altLang="en-US" sz="1000" dirty="0">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76575" algn="ctr"/>
                <a:tab pos="6153150"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 name="TextBox 1"/>
          <p:cNvSpPr txBox="1"/>
          <p:nvPr/>
        </p:nvSpPr>
        <p:spPr>
          <a:xfrm>
            <a:off x="2428847" y="746105"/>
            <a:ext cx="3048000" cy="369332"/>
          </a:xfrm>
          <a:prstGeom prst="rect">
            <a:avLst/>
          </a:prstGeom>
          <a:noFill/>
        </p:spPr>
        <p:txBody>
          <a:bodyPr wrap="square" rtlCol="0">
            <a:spAutoFit/>
          </a:bodyPr>
          <a:lstStyle/>
          <a:p>
            <a:r>
              <a:rPr lang="ka-GE" dirty="0" smtClean="0">
                <a:solidFill>
                  <a:schemeClr val="accent2">
                    <a:lumMod val="75000"/>
                  </a:schemeClr>
                </a:solidFill>
              </a:rPr>
              <a:t>მნიშვნელოვანი თარიღები</a:t>
            </a:r>
            <a:endParaRPr lang="en-US" dirty="0">
              <a:solidFill>
                <a:schemeClr val="accent2">
                  <a:lumMod val="75000"/>
                </a:schemeClr>
              </a:solidFill>
            </a:endParaRPr>
          </a:p>
        </p:txBody>
      </p:sp>
      <p:sp>
        <p:nvSpPr>
          <p:cNvPr id="10" name="object 2"/>
          <p:cNvSpPr txBox="1"/>
          <p:nvPr/>
        </p:nvSpPr>
        <p:spPr>
          <a:xfrm>
            <a:off x="7239000" y="9601200"/>
            <a:ext cx="311785" cy="102657"/>
          </a:xfrm>
          <a:prstGeom prst="rect">
            <a:avLst/>
          </a:prstGeom>
        </p:spPr>
        <p:txBody>
          <a:bodyPr vert="horz" wrap="square" lIns="0" tIns="0" rIns="0" bIns="0" rtlCol="0">
            <a:spAutoFit/>
          </a:bodyPr>
          <a:lstStyle/>
          <a:p>
            <a:pPr>
              <a:lnSpc>
                <a:spcPts val="440"/>
              </a:lnSpc>
            </a:pPr>
            <a:r>
              <a:rPr lang="en-US" sz="2200" b="1" spc="-5" dirty="0" smtClean="0">
                <a:latin typeface="Arial"/>
                <a:cs typeface="Arial"/>
              </a:rPr>
              <a:t>2</a:t>
            </a:r>
            <a:endParaRPr sz="2200" dirty="0">
              <a:latin typeface="Arial"/>
              <a:cs typeface="Arial"/>
            </a:endParaRPr>
          </a:p>
        </p:txBody>
      </p:sp>
    </p:spTree>
    <p:extLst>
      <p:ext uri="{BB962C8B-B14F-4D97-AF65-F5344CB8AC3E}">
        <p14:creationId xmlns:p14="http://schemas.microsoft.com/office/powerpoint/2010/main" val="64416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219200"/>
            <a:ext cx="6781800" cy="2308324"/>
          </a:xfrm>
          <a:prstGeom prst="rect">
            <a:avLst/>
          </a:prstGeom>
        </p:spPr>
        <p:txBody>
          <a:bodyPr wrap="square">
            <a:spAutoFit/>
          </a:bodyPr>
          <a:lstStyle/>
          <a:p>
            <a:pPr marL="285750" indent="-285750">
              <a:buFont typeface="Arial" panose="020B0604020202020204" pitchFamily="34" charset="0"/>
              <a:buChar char="•"/>
            </a:pPr>
            <a:r>
              <a:rPr lang="ka-GE" dirty="0" smtClean="0"/>
              <a:t>2020წ - „ექსპო </a:t>
            </a:r>
            <a:r>
              <a:rPr lang="ka-GE" dirty="0"/>
              <a:t>ჯორჯია“-ს </a:t>
            </a:r>
            <a:r>
              <a:rPr lang="ka-GE" dirty="0" smtClean="0"/>
              <a:t>გამოფენა-გაყიდვადა </a:t>
            </a:r>
          </a:p>
          <a:p>
            <a:endParaRPr lang="ka-GE" dirty="0"/>
          </a:p>
          <a:p>
            <a:r>
              <a:rPr lang="ka-GE" dirty="0" smtClean="0"/>
              <a:t>აკადემია </a:t>
            </a:r>
            <a:r>
              <a:rPr lang="ka-GE" dirty="0"/>
              <a:t>მჭიდროდ თნამშრომლობს პარტნიორებთან, სხვადასხვა ტელევიზიებთან, სამოდელო და მოდის ინდუსტრიის, შოუ-ბიზნესის წარმომადგენლებთან, რომლებსაც აკადემიის სტუდენტები უწევენ </a:t>
            </a:r>
            <a:r>
              <a:rPr lang="ka-GE" dirty="0" smtClean="0"/>
              <a:t>მომსახურებას</a:t>
            </a:r>
          </a:p>
          <a:p>
            <a:pPr marL="285750" indent="-285750">
              <a:buFont typeface="Arial" panose="020B0604020202020204" pitchFamily="34" charset="0"/>
              <a:buChar char="•"/>
            </a:pPr>
            <a:r>
              <a:rPr lang="ka-GE" dirty="0" smtClean="0"/>
              <a:t>2020წ - გადაცემა „პრაიმ შოუ“</a:t>
            </a:r>
          </a:p>
          <a:p>
            <a:pPr marL="285750" indent="-285750">
              <a:buFont typeface="Arial" panose="020B0604020202020204" pitchFamily="34" charset="0"/>
              <a:buChar char="•"/>
            </a:pPr>
            <a:r>
              <a:rPr lang="ka-GE" dirty="0" smtClean="0"/>
              <a:t>2021წ - გადაცემა „პრაიმ შოუ“</a:t>
            </a:r>
            <a:endParaRPr lang="en-US" dirty="0"/>
          </a:p>
        </p:txBody>
      </p:sp>
      <p:pic>
        <p:nvPicPr>
          <p:cNvPr id="6"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94935"/>
            <a:ext cx="1150938" cy="6937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596791" y="499109"/>
            <a:ext cx="22894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1pPr>
            <a:lvl2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2pPr>
            <a:lvl3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3pPr>
            <a:lvl4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4pPr>
            <a:lvl5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5pPr>
            <a:lvl6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6pPr>
            <a:lvl7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7pPr>
            <a:lvl8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8pPr>
            <a:lvl9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9pPr>
          </a:lstStyle>
          <a:p>
            <a:pPr lvl="0"/>
            <a:r>
              <a:rPr lang="en-US" altLang="en-US" sz="1000" dirty="0">
                <a:latin typeface="Sylfaen" panose="010A0502050306030303" pitchFamily="18" charset="0"/>
                <a:ea typeface="Times New Roman" panose="02020603050405020304" pitchFamily="18" charset="0"/>
                <a:cs typeface="Times New Roman" panose="02020603050405020304" pitchFamily="18" charset="0"/>
              </a:rPr>
              <a:t>NATALI ACADEMY</a:t>
            </a:r>
            <a:r>
              <a:rPr lang="ka-GE" altLang="en-US" sz="1000" dirty="0">
                <a:latin typeface="Sylfaen" panose="010A0502050306030303" pitchFamily="18" charset="0"/>
                <a:ea typeface="Times New Roman" panose="02020603050405020304" pitchFamily="18" charset="0"/>
                <a:cs typeface="Times New Roman" panose="02020603050405020304" pitchFamily="18" charset="0"/>
              </a:rPr>
              <a:t>, კატალოგი </a:t>
            </a:r>
            <a:r>
              <a:rPr lang="ka-GE" altLang="en-US" sz="1000" dirty="0" smtClean="0">
                <a:latin typeface="Sylfaen" panose="010A0502050306030303" pitchFamily="18" charset="0"/>
                <a:ea typeface="Times New Roman" panose="02020603050405020304" pitchFamily="18" charset="0"/>
                <a:cs typeface="Times New Roman" panose="02020603050405020304" pitchFamily="18" charset="0"/>
              </a:rPr>
              <a:t>2021</a:t>
            </a:r>
            <a:endParaRPr lang="en-US" altLang="en-US" sz="1000" dirty="0">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76575" algn="ctr"/>
                <a:tab pos="6153150"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object 2"/>
          <p:cNvSpPr txBox="1"/>
          <p:nvPr/>
        </p:nvSpPr>
        <p:spPr>
          <a:xfrm>
            <a:off x="7239000" y="9601200"/>
            <a:ext cx="311785" cy="102657"/>
          </a:xfrm>
          <a:prstGeom prst="rect">
            <a:avLst/>
          </a:prstGeom>
        </p:spPr>
        <p:txBody>
          <a:bodyPr vert="horz" wrap="square" lIns="0" tIns="0" rIns="0" bIns="0" rtlCol="0">
            <a:spAutoFit/>
          </a:bodyPr>
          <a:lstStyle/>
          <a:p>
            <a:pPr>
              <a:lnSpc>
                <a:spcPts val="440"/>
              </a:lnSpc>
            </a:pPr>
            <a:r>
              <a:rPr lang="ka-GE" sz="2200" b="1" spc="-5" dirty="0">
                <a:latin typeface="Arial"/>
                <a:cs typeface="Arial"/>
              </a:rPr>
              <a:t>3</a:t>
            </a:r>
            <a:endParaRPr sz="2200" dirty="0">
              <a:latin typeface="Arial"/>
              <a:cs typeface="Arial"/>
            </a:endParaRPr>
          </a:p>
        </p:txBody>
      </p:sp>
    </p:spTree>
    <p:extLst>
      <p:ext uri="{BB962C8B-B14F-4D97-AF65-F5344CB8AC3E}">
        <p14:creationId xmlns:p14="http://schemas.microsoft.com/office/powerpoint/2010/main" val="93770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29347" y="1093785"/>
            <a:ext cx="3429000" cy="400110"/>
          </a:xfrm>
          <a:prstGeom prst="rect">
            <a:avLst/>
          </a:prstGeom>
          <a:noFill/>
        </p:spPr>
        <p:txBody>
          <a:bodyPr wrap="square" rtlCol="0">
            <a:spAutoFit/>
          </a:bodyPr>
          <a:lstStyle/>
          <a:p>
            <a:pPr algn="ctr"/>
            <a:r>
              <a:rPr lang="ka-GE" sz="2000" b="1" dirty="0" smtClean="0">
                <a:solidFill>
                  <a:schemeClr val="accent2">
                    <a:lumMod val="75000"/>
                  </a:schemeClr>
                </a:solidFill>
              </a:rPr>
              <a:t>აკადემიის შესახებ</a:t>
            </a:r>
            <a:endParaRPr lang="en-US" sz="2000" b="1" dirty="0">
              <a:solidFill>
                <a:schemeClr val="accent2">
                  <a:lumMod val="75000"/>
                </a:schemeClr>
              </a:solidFill>
            </a:endParaRPr>
          </a:p>
        </p:txBody>
      </p:sp>
      <p:sp>
        <p:nvSpPr>
          <p:cNvPr id="10" name="Rectangle 9"/>
          <p:cNvSpPr/>
          <p:nvPr/>
        </p:nvSpPr>
        <p:spPr>
          <a:xfrm>
            <a:off x="637796" y="1578771"/>
            <a:ext cx="6601204" cy="1704249"/>
          </a:xfrm>
          <a:prstGeom prst="rect">
            <a:avLst/>
          </a:prstGeom>
        </p:spPr>
        <p:txBody>
          <a:bodyPr wrap="square">
            <a:spAutoFit/>
          </a:bodyPr>
          <a:lstStyle/>
          <a:p>
            <a:pPr indent="457200">
              <a:lnSpc>
                <a:spcPct val="110000"/>
              </a:lnSpc>
              <a:spcBef>
                <a:spcPts val="1200"/>
              </a:spcBef>
            </a:pPr>
            <a:r>
              <a:rPr lang="ka-GE" sz="1600" dirty="0">
                <a:solidFill>
                  <a:schemeClr val="tx1">
                    <a:lumMod val="75000"/>
                  </a:schemeClr>
                </a:solidFill>
                <a:latin typeface="+mj-lt"/>
                <a:ea typeface="Times New Roman" panose="02020603050405020304" pitchFamily="18" charset="0"/>
                <a:cs typeface="Times New Roman" panose="02020603050405020304" pitchFamily="18" charset="0"/>
              </a:rPr>
              <a:t>NATALI ACADEMY არის NATALI GROUP-ის წევრი, რომელიც სილამაზისა და ესთეტიკის სფეროში წარმატებული მოღვაწეობის ოცდახუთ წელს ითვლის. NATALI GROUP სილამაზის სამყაროში ძლიერი, ქართული ბრენდია, რომელიც </a:t>
            </a:r>
            <a:r>
              <a:rPr lang="ka-GE" sz="1600" dirty="0">
                <a:latin typeface="+mj-lt"/>
                <a:ea typeface="Times New Roman" panose="02020603050405020304" pitchFamily="18" charset="0"/>
                <a:cs typeface="Times New Roman" panose="02020603050405020304" pitchFamily="18" charset="0"/>
              </a:rPr>
              <a:t>გვთავაზობს გამორჩეულ მომსახურებას, მაღალი ხარისხის  პროფესიონალურ პროდუქციას, მაღალკვალიფიცურ სპეციალისტებსა და მეგობრულ გარემოს.</a:t>
            </a:r>
            <a:endParaRPr lang="en-US" sz="1600" dirty="0">
              <a:latin typeface="+mj-lt"/>
              <a:ea typeface="Times New Roman" panose="02020603050405020304" pitchFamily="18" charset="0"/>
              <a:cs typeface="Times New Roman" panose="02020603050405020304" pitchFamily="18" charset="0"/>
            </a:endParaRPr>
          </a:p>
        </p:txBody>
      </p:sp>
      <p:sp>
        <p:nvSpPr>
          <p:cNvPr id="11" name="Rectangle 10"/>
          <p:cNvSpPr/>
          <p:nvPr/>
        </p:nvSpPr>
        <p:spPr>
          <a:xfrm>
            <a:off x="608569" y="3200400"/>
            <a:ext cx="6844235" cy="5780044"/>
          </a:xfrm>
          <a:prstGeom prst="rect">
            <a:avLst/>
          </a:prstGeom>
        </p:spPr>
        <p:txBody>
          <a:bodyPr wrap="square">
            <a:spAutoFit/>
          </a:bodyPr>
          <a:lstStyle/>
          <a:p>
            <a:pPr indent="457200">
              <a:lnSpc>
                <a:spcPct val="110000"/>
              </a:lnSpc>
            </a:pPr>
            <a:r>
              <a:rPr lang="ka-GE" sz="1600" dirty="0">
                <a:solidFill>
                  <a:srgbClr val="000000"/>
                </a:solidFill>
                <a:latin typeface="Sylfaen" panose="010A0502050306030303" pitchFamily="18" charset="0"/>
                <a:ea typeface="Times New Roman" panose="02020603050405020304" pitchFamily="18" charset="0"/>
                <a:cs typeface="Times New Roman" panose="02020603050405020304" pitchFamily="18" charset="0"/>
              </a:rPr>
              <a:t> </a:t>
            </a:r>
            <a:r>
              <a:rPr lang="ka-GE" sz="1600" dirty="0">
                <a:solidFill>
                  <a:schemeClr val="tx1">
                    <a:lumMod val="75000"/>
                  </a:schemeClr>
                </a:solidFill>
                <a:latin typeface="Sylfaen" panose="010A0502050306030303" pitchFamily="18" charset="0"/>
                <a:ea typeface="Times New Roman" panose="02020603050405020304" pitchFamily="18" charset="0"/>
                <a:cs typeface="Times New Roman" panose="02020603050405020304" pitchFamily="18" charset="0"/>
              </a:rPr>
              <a:t>ამ სახელით პირველი სილამაზის სალონი თბილისში 1995 წელს გამოჩნდა. დღეს NATALI GROUP მომხმარებელს სთავაზობს ესთეტიკისა და ჯანმრთელობის ცენტრს, რომელიც აერთიანებს საპარიკმახერო, ფრჩხილისა და კოსმეტოლოგიურ სერვისებს, ექსკლუზიურ სპას GERMAINDE DE CAPUCCINI-სგან, სოლარიუმ კლუბს, სადისტრიბუციო კომპანიას, რომელიც საქართველოში წამყვან ევროპულ ბრენდებს წარმოადგენს, ესთეტიკურ ცენტრს NATALI ANTI AGE CLINIC და აკადემიას, სადაც გავცემთ პროფესიულ განათლებას სალონური მომსახურების სფეროში</a:t>
            </a:r>
            <a:r>
              <a:rPr lang="ka-GE" sz="1600" dirty="0" smtClean="0">
                <a:solidFill>
                  <a:schemeClr val="tx1">
                    <a:lumMod val="75000"/>
                  </a:schemeClr>
                </a:solidFill>
                <a:latin typeface="Sylfaen" panose="010A0502050306030303" pitchFamily="18" charset="0"/>
                <a:ea typeface="Times New Roman" panose="02020603050405020304" pitchFamily="18" charset="0"/>
                <a:cs typeface="Times New Roman" panose="02020603050405020304" pitchFamily="18" charset="0"/>
              </a:rPr>
              <a:t>.</a:t>
            </a:r>
            <a:endParaRPr lang="en-US" sz="1600" dirty="0" smtClean="0">
              <a:solidFill>
                <a:schemeClr val="tx1">
                  <a:lumMod val="75000"/>
                </a:schemeClr>
              </a:solidFill>
              <a:latin typeface="Sylfaen" panose="010A0502050306030303" pitchFamily="18" charset="0"/>
              <a:ea typeface="Times New Roman" panose="02020603050405020304" pitchFamily="18" charset="0"/>
              <a:cs typeface="Times New Roman" panose="02020603050405020304" pitchFamily="18" charset="0"/>
            </a:endParaRPr>
          </a:p>
          <a:p>
            <a:pPr indent="457200">
              <a:lnSpc>
                <a:spcPct val="110000"/>
              </a:lnSpc>
            </a:pPr>
            <a:r>
              <a:rPr lang="ka-GE" sz="1600" dirty="0">
                <a:solidFill>
                  <a:schemeClr val="tx1">
                    <a:lumMod val="75000"/>
                  </a:schemeClr>
                </a:solidFill>
                <a:latin typeface="Sylfaen" panose="010A0502050306030303" pitchFamily="18" charset="0"/>
                <a:ea typeface="Times New Roman" panose="02020603050405020304" pitchFamily="18" charset="0"/>
                <a:cs typeface="Times New Roman" panose="02020603050405020304" pitchFamily="18" charset="0"/>
              </a:rPr>
              <a:t>აკადემია დაარსდა 2008წელს ,,IMAGE ACADEMY N”- ის სახელით, რომელიც წარმატებით ახორციელებდა სასერთიფიკატო კურსებს, სალონური მომსახურების სფეროში. დაარსებიდან დღემდე აკადემიის კურსდამთავრებულები ითვლებიან ყველაზე ძლიერ და მოთხოვნად კადრებად, როგორც საქართველოში, ასევე მის საზღვრებს გარეთაც. ისინი ადვილად საქმდებიან პრესტიჟულ სალონებში, კლინიკებსა თუ ბრენდირებულ სასტუმროებში, სადაც იქმნიან წარმატებულ პროფესიულ კარიერას. სწორედ ამ ფაქტებმა უბიძგა აკადემიის დამფუძნბლებს, მიეღოთ გადაწყვეტილება, ფორმალური განათლების სფეროში გადაედგათ დიდი ნაბიჯი, რომელსაც დღეს ყველა ნატალი აკადემიის სახელით იცნობს.</a:t>
            </a:r>
            <a:endParaRPr lang="en-US" sz="1600" dirty="0">
              <a:solidFill>
                <a:schemeClr val="tx1">
                  <a:lumMod val="75000"/>
                </a:schemeClr>
              </a:solidFill>
              <a:latin typeface="Sylfaen" panose="010A0502050306030303" pitchFamily="18" charset="0"/>
              <a:ea typeface="Times New Roman" panose="02020603050405020304" pitchFamily="18" charset="0"/>
              <a:cs typeface="Times New Roman" panose="02020603050405020304" pitchFamily="18" charset="0"/>
            </a:endParaRPr>
          </a:p>
          <a:p>
            <a:pPr indent="457200">
              <a:lnSpc>
                <a:spcPct val="110000"/>
              </a:lnSpc>
            </a:pPr>
            <a:endParaRPr lang="en-US" sz="1600" dirty="0">
              <a:solidFill>
                <a:schemeClr val="tx1">
                  <a:lumMod val="75000"/>
                </a:schemeClr>
              </a:solidFill>
              <a:latin typeface="Sylfaen" panose="010A0502050306030303" pitchFamily="18" charset="0"/>
              <a:ea typeface="Times New Roman" panose="02020603050405020304" pitchFamily="18" charset="0"/>
              <a:cs typeface="Times New Roman" panose="02020603050405020304" pitchFamily="18" charset="0"/>
            </a:endParaRPr>
          </a:p>
        </p:txBody>
      </p:sp>
      <p:sp>
        <p:nvSpPr>
          <p:cNvPr id="13" name="Rectangle 2"/>
          <p:cNvSpPr>
            <a:spLocks noChangeArrowheads="1"/>
          </p:cNvSpPr>
          <p:nvPr/>
        </p:nvSpPr>
        <p:spPr bwMode="auto">
          <a:xfrm>
            <a:off x="877365" y="-177006"/>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3793"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365" y="280194"/>
            <a:ext cx="1150938" cy="69373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927884" y="616040"/>
            <a:ext cx="22894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1pPr>
            <a:lvl2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2pPr>
            <a:lvl3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3pPr>
            <a:lvl4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4pPr>
            <a:lvl5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5pPr>
            <a:lvl6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6pPr>
            <a:lvl7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7pPr>
            <a:lvl8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8pPr>
            <a:lvl9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9pPr>
          </a:lstStyle>
          <a:p>
            <a:pPr lvl="0"/>
            <a:r>
              <a:rPr lang="en-US" altLang="en-US" sz="1000" dirty="0">
                <a:latin typeface="Sylfaen" panose="010A0502050306030303" pitchFamily="18" charset="0"/>
                <a:ea typeface="Times New Roman" panose="02020603050405020304" pitchFamily="18" charset="0"/>
                <a:cs typeface="Times New Roman" panose="02020603050405020304" pitchFamily="18" charset="0"/>
              </a:rPr>
              <a:t>NATALI ACADEMY</a:t>
            </a:r>
            <a:r>
              <a:rPr lang="ka-GE" altLang="en-US" sz="1000" dirty="0">
                <a:latin typeface="Sylfaen" panose="010A0502050306030303" pitchFamily="18" charset="0"/>
                <a:ea typeface="Times New Roman" panose="02020603050405020304" pitchFamily="18" charset="0"/>
                <a:cs typeface="Times New Roman" panose="02020603050405020304" pitchFamily="18" charset="0"/>
              </a:rPr>
              <a:t>, კატალოგი </a:t>
            </a:r>
            <a:r>
              <a:rPr lang="ka-GE" altLang="en-US" sz="1000" dirty="0" smtClean="0">
                <a:latin typeface="Sylfaen" panose="010A0502050306030303" pitchFamily="18" charset="0"/>
                <a:ea typeface="Times New Roman" panose="02020603050405020304" pitchFamily="18" charset="0"/>
                <a:cs typeface="Times New Roman" panose="02020603050405020304" pitchFamily="18" charset="0"/>
              </a:rPr>
              <a:t>2021</a:t>
            </a:r>
            <a:endParaRPr lang="en-US" altLang="en-US" sz="1000" dirty="0">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76575" algn="ctr"/>
                <a:tab pos="6153150"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object 2"/>
          <p:cNvSpPr txBox="1"/>
          <p:nvPr/>
        </p:nvSpPr>
        <p:spPr>
          <a:xfrm>
            <a:off x="7296911" y="9601200"/>
            <a:ext cx="311785" cy="153953"/>
          </a:xfrm>
          <a:prstGeom prst="rect">
            <a:avLst/>
          </a:prstGeom>
        </p:spPr>
        <p:txBody>
          <a:bodyPr vert="horz" wrap="square" lIns="0" tIns="0" rIns="0" bIns="0" rtlCol="0">
            <a:spAutoFit/>
          </a:bodyPr>
          <a:lstStyle/>
          <a:p>
            <a:pPr>
              <a:lnSpc>
                <a:spcPts val="440"/>
              </a:lnSpc>
            </a:pPr>
            <a:r>
              <a:rPr lang="ka-GE" sz="2200" b="1" spc="-5" dirty="0" smtClean="0">
                <a:latin typeface="Arial"/>
                <a:cs typeface="Arial"/>
              </a:rPr>
              <a:t>4</a:t>
            </a:r>
          </a:p>
          <a:p>
            <a:pPr>
              <a:lnSpc>
                <a:spcPts val="440"/>
              </a:lnSpc>
            </a:pPr>
            <a:endParaRPr sz="2200" dirty="0">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663091"/>
            <a:ext cx="6400800" cy="3602653"/>
          </a:xfrm>
          <a:prstGeom prst="rect">
            <a:avLst/>
          </a:prstGeom>
        </p:spPr>
        <p:txBody>
          <a:bodyPr wrap="square">
            <a:spAutoFit/>
          </a:bodyPr>
          <a:lstStyle/>
          <a:p>
            <a:pPr indent="457200">
              <a:lnSpc>
                <a:spcPct val="110000"/>
              </a:lnSpc>
            </a:pPr>
            <a:r>
              <a:rPr lang="ka-GE" sz="1600" dirty="0">
                <a:solidFill>
                  <a:schemeClr val="tx1">
                    <a:lumMod val="75000"/>
                  </a:schemeClr>
                </a:solidFill>
                <a:ea typeface="Times New Roman" panose="02020603050405020304" pitchFamily="18" charset="0"/>
                <a:cs typeface="Sylfaen" panose="010A0502050306030303" pitchFamily="18" charset="0"/>
              </a:rPr>
              <a:t>2014 წელს, აკადემიამ სახელი შეიცვალა და ეწოდა NATALI ACADEMY. აკადემიის ადმინისტრაციამ, NATALI GROUP-ის წამყვან სპეციალისტებთან და უცხოელ პარტნიორებთან ერთად, სახელმწიფო სტანდარტის საფუძველზე, შეიმუშავა სტილისტის საგანმანათლებლო პროგრამა, რომლის განსახორციელებლად მოიწვია საუკეთესო სპეციალისტები</a:t>
            </a:r>
            <a:r>
              <a:rPr lang="ka-GE" sz="1600" dirty="0" smtClean="0">
                <a:solidFill>
                  <a:schemeClr val="tx1">
                    <a:lumMod val="75000"/>
                  </a:schemeClr>
                </a:solidFill>
                <a:ea typeface="Times New Roman" panose="02020603050405020304" pitchFamily="18" charset="0"/>
                <a:cs typeface="Sylfaen" panose="010A0502050306030303" pitchFamily="18" charset="0"/>
              </a:rPr>
              <a:t>.</a:t>
            </a:r>
            <a:r>
              <a:rPr lang="en-US" sz="1600" dirty="0" smtClean="0">
                <a:solidFill>
                  <a:schemeClr val="tx1">
                    <a:lumMod val="75000"/>
                  </a:schemeClr>
                </a:solidFill>
                <a:ea typeface="Times New Roman" panose="02020603050405020304" pitchFamily="18" charset="0"/>
                <a:cs typeface="Sylfaen" panose="010A0502050306030303" pitchFamily="18" charset="0"/>
              </a:rPr>
              <a:t> </a:t>
            </a:r>
            <a:r>
              <a:rPr lang="ka-GE" sz="1600" dirty="0" smtClean="0">
                <a:solidFill>
                  <a:schemeClr val="tx1">
                    <a:lumMod val="75000"/>
                  </a:schemeClr>
                </a:solidFill>
                <a:ea typeface="Times New Roman" panose="02020603050405020304" pitchFamily="18" charset="0"/>
                <a:cs typeface="Sylfaen" panose="010A0502050306030303" pitchFamily="18" charset="0"/>
              </a:rPr>
              <a:t>2015 </a:t>
            </a:r>
            <a:r>
              <a:rPr lang="ka-GE" sz="1600" dirty="0">
                <a:solidFill>
                  <a:schemeClr val="tx1">
                    <a:lumMod val="75000"/>
                  </a:schemeClr>
                </a:solidFill>
                <a:ea typeface="Times New Roman" panose="02020603050405020304" pitchFamily="18" charset="0"/>
                <a:cs typeface="Sylfaen" panose="010A0502050306030303" pitchFamily="18" charset="0"/>
              </a:rPr>
              <a:t>წელს, NATALI ACADEMY-მ წარმატებით გაიარა ავტორიზაცია და მოიპოვა პროფესიული საგანმანათლებლო დაწესებულების სტატუსი (გადაწყვეტილება N3 04.02.2015), ხოლო 2019 წელს გაიარა რეავტორიზაცია ( გადაწყვეტილება N218 13.11.2019). აკადემია, ამ ეტაპზე ერთადერთი საგანმანათლებლო დაწესებულებაა, რომელიც ახორციელებს არაფორმალური განათლების აღიარებას (</a:t>
            </a:r>
            <a:r>
              <a:rPr lang="ka-GE" sz="1600" u="sng" dirty="0">
                <a:solidFill>
                  <a:schemeClr val="tx1">
                    <a:lumMod val="75000"/>
                  </a:schemeClr>
                </a:solidFill>
                <a:ea typeface="Times New Roman" panose="02020603050405020304" pitchFamily="18" charset="0"/>
                <a:cs typeface="Arial" panose="020B0604020202020204" pitchFamily="34" charset="0"/>
                <a:hlinkClick r:id="rId2"/>
              </a:rPr>
              <a:t>https://eqe.ge/res/docs/79753.pdf</a:t>
            </a:r>
            <a:r>
              <a:rPr lang="ka-GE" sz="1600" dirty="0">
                <a:solidFill>
                  <a:schemeClr val="tx1">
                    <a:lumMod val="75000"/>
                  </a:schemeClr>
                </a:solidFill>
                <a:ea typeface="Times New Roman" panose="02020603050405020304" pitchFamily="18" charset="0"/>
                <a:cs typeface="Times New Roman" panose="02020603050405020304" pitchFamily="18" charset="0"/>
              </a:rPr>
              <a:t>).  </a:t>
            </a:r>
            <a:endParaRPr lang="en-US" sz="1600" dirty="0">
              <a:solidFill>
                <a:schemeClr val="tx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762000" y="-209021"/>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481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9579"/>
            <a:ext cx="1150938" cy="6937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821914" y="354057"/>
            <a:ext cx="22894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1pPr>
            <a:lvl2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2pPr>
            <a:lvl3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3pPr>
            <a:lvl4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4pPr>
            <a:lvl5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5pPr>
            <a:lvl6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6pPr>
            <a:lvl7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7pPr>
            <a:lvl8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8pPr>
            <a:lvl9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9pPr>
          </a:lstStyle>
          <a:p>
            <a:pPr lvl="0"/>
            <a:r>
              <a:rPr lang="en-US" altLang="en-US" sz="1000" dirty="0">
                <a:latin typeface="Sylfaen" panose="010A0502050306030303" pitchFamily="18" charset="0"/>
                <a:ea typeface="Times New Roman" panose="02020603050405020304" pitchFamily="18" charset="0"/>
                <a:cs typeface="Times New Roman" panose="02020603050405020304" pitchFamily="18" charset="0"/>
              </a:rPr>
              <a:t>NATALI ACADEMY</a:t>
            </a:r>
            <a:r>
              <a:rPr lang="ka-GE" altLang="en-US" sz="1000" dirty="0">
                <a:latin typeface="Sylfaen" panose="010A0502050306030303" pitchFamily="18" charset="0"/>
                <a:ea typeface="Times New Roman" panose="02020603050405020304" pitchFamily="18" charset="0"/>
                <a:cs typeface="Times New Roman" panose="02020603050405020304" pitchFamily="18" charset="0"/>
              </a:rPr>
              <a:t>, კატალოგი </a:t>
            </a:r>
            <a:r>
              <a:rPr lang="ka-GE" altLang="en-US" sz="1000" dirty="0" smtClean="0">
                <a:latin typeface="Sylfaen" panose="010A0502050306030303" pitchFamily="18" charset="0"/>
                <a:ea typeface="Times New Roman" panose="02020603050405020304" pitchFamily="18" charset="0"/>
                <a:cs typeface="Times New Roman" panose="02020603050405020304" pitchFamily="18" charset="0"/>
              </a:rPr>
              <a:t>2021</a:t>
            </a:r>
            <a:endParaRPr lang="en-US" altLang="en-US" sz="1000" dirty="0">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76575" algn="ctr"/>
                <a:tab pos="6153150"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p:nvPr/>
        </p:nvSpPr>
        <p:spPr>
          <a:xfrm>
            <a:off x="742950" y="4092803"/>
            <a:ext cx="6438900" cy="1175706"/>
          </a:xfrm>
          <a:prstGeom prst="rect">
            <a:avLst/>
          </a:prstGeom>
        </p:spPr>
        <p:txBody>
          <a:bodyPr wrap="square">
            <a:spAutoFit/>
          </a:bodyPr>
          <a:lstStyle/>
          <a:p>
            <a:pPr indent="457200">
              <a:lnSpc>
                <a:spcPct val="110000"/>
              </a:lnSpc>
            </a:pPr>
            <a:r>
              <a:rPr lang="ka-GE" sz="1600" dirty="0">
                <a:latin typeface="+mj-lt"/>
                <a:ea typeface="Times New Roman" panose="02020603050405020304" pitchFamily="18" charset="0"/>
                <a:cs typeface="Times New Roman" panose="02020603050405020304" pitchFamily="18" charset="0"/>
              </a:rPr>
              <a:t>აკადემია</a:t>
            </a:r>
            <a:r>
              <a:rPr lang="ka-GE" sz="1600" spc="5" dirty="0">
                <a:latin typeface="+mj-lt"/>
                <a:ea typeface="Times New Roman" panose="02020603050405020304" pitchFamily="18" charset="0"/>
                <a:cs typeface="Times New Roman" panose="02020603050405020304" pitchFamily="18" charset="0"/>
              </a:rPr>
              <a:t> </a:t>
            </a:r>
            <a:r>
              <a:rPr lang="ka-GE" sz="1600" dirty="0">
                <a:latin typeface="+mj-lt"/>
                <a:ea typeface="Times New Roman" panose="02020603050405020304" pitchFamily="18" charset="0"/>
                <a:cs typeface="Times New Roman" panose="02020603050405020304" pitchFamily="18" charset="0"/>
              </a:rPr>
              <a:t>მჭიდროდ</a:t>
            </a:r>
            <a:r>
              <a:rPr lang="ka-GE" sz="1600" spc="5" dirty="0">
                <a:latin typeface="+mj-lt"/>
                <a:ea typeface="Times New Roman" panose="02020603050405020304" pitchFamily="18" charset="0"/>
                <a:cs typeface="Times New Roman" panose="02020603050405020304" pitchFamily="18" charset="0"/>
              </a:rPr>
              <a:t> </a:t>
            </a:r>
            <a:r>
              <a:rPr lang="ka-GE" sz="1600" dirty="0">
                <a:latin typeface="+mj-lt"/>
                <a:ea typeface="Times New Roman" panose="02020603050405020304" pitchFamily="18" charset="0"/>
                <a:cs typeface="Times New Roman" panose="02020603050405020304" pitchFamily="18" charset="0"/>
              </a:rPr>
              <a:t>თნამშრომლობს</a:t>
            </a:r>
            <a:r>
              <a:rPr lang="ka-GE" sz="1600" spc="5" dirty="0">
                <a:latin typeface="+mj-lt"/>
                <a:ea typeface="Times New Roman" panose="02020603050405020304" pitchFamily="18" charset="0"/>
                <a:cs typeface="Times New Roman" panose="02020603050405020304" pitchFamily="18" charset="0"/>
              </a:rPr>
              <a:t> </a:t>
            </a:r>
            <a:r>
              <a:rPr lang="ka-GE" sz="1600" dirty="0">
                <a:latin typeface="+mj-lt"/>
                <a:ea typeface="Times New Roman" panose="02020603050405020304" pitchFamily="18" charset="0"/>
                <a:cs typeface="Times New Roman" panose="02020603050405020304" pitchFamily="18" charset="0"/>
              </a:rPr>
              <a:t>პარტნიორებთან,</a:t>
            </a:r>
            <a:r>
              <a:rPr lang="ka-GE" sz="1600" spc="5" dirty="0">
                <a:latin typeface="+mj-lt"/>
                <a:ea typeface="Times New Roman" panose="02020603050405020304" pitchFamily="18" charset="0"/>
                <a:cs typeface="Times New Roman" panose="02020603050405020304" pitchFamily="18" charset="0"/>
              </a:rPr>
              <a:t> </a:t>
            </a:r>
            <a:r>
              <a:rPr lang="ka-GE" sz="1600" dirty="0">
                <a:latin typeface="+mj-lt"/>
                <a:ea typeface="Times New Roman" panose="02020603050405020304" pitchFamily="18" charset="0"/>
                <a:cs typeface="Times New Roman" panose="02020603050405020304" pitchFamily="18" charset="0"/>
              </a:rPr>
              <a:t>სხვადასხვა</a:t>
            </a:r>
            <a:r>
              <a:rPr lang="ka-GE" sz="1600" spc="5" dirty="0">
                <a:latin typeface="+mj-lt"/>
                <a:ea typeface="Times New Roman" panose="02020603050405020304" pitchFamily="18" charset="0"/>
                <a:cs typeface="Times New Roman" panose="02020603050405020304" pitchFamily="18" charset="0"/>
              </a:rPr>
              <a:t> </a:t>
            </a:r>
            <a:r>
              <a:rPr lang="ka-GE" sz="1600" dirty="0">
                <a:latin typeface="+mj-lt"/>
                <a:ea typeface="Times New Roman" panose="02020603050405020304" pitchFamily="18" charset="0"/>
                <a:cs typeface="Times New Roman" panose="02020603050405020304" pitchFamily="18" charset="0"/>
              </a:rPr>
              <a:t>ტელევიზიებთან,</a:t>
            </a:r>
            <a:r>
              <a:rPr lang="ka-GE" sz="1600" spc="5" dirty="0">
                <a:latin typeface="+mj-lt"/>
                <a:ea typeface="Times New Roman" panose="02020603050405020304" pitchFamily="18" charset="0"/>
                <a:cs typeface="Times New Roman" panose="02020603050405020304" pitchFamily="18" charset="0"/>
              </a:rPr>
              <a:t> </a:t>
            </a:r>
            <a:r>
              <a:rPr lang="ka-GE" sz="1600" dirty="0">
                <a:latin typeface="+mj-lt"/>
                <a:ea typeface="Times New Roman" panose="02020603050405020304" pitchFamily="18" charset="0"/>
                <a:cs typeface="Times New Roman" panose="02020603050405020304" pitchFamily="18" charset="0"/>
              </a:rPr>
              <a:t>სამოდელო</a:t>
            </a:r>
            <a:r>
              <a:rPr lang="ka-GE" sz="1600" spc="5" dirty="0">
                <a:latin typeface="+mj-lt"/>
                <a:ea typeface="Times New Roman" panose="02020603050405020304" pitchFamily="18" charset="0"/>
                <a:cs typeface="Times New Roman" panose="02020603050405020304" pitchFamily="18" charset="0"/>
              </a:rPr>
              <a:t> </a:t>
            </a:r>
            <a:r>
              <a:rPr lang="ka-GE" sz="1600" dirty="0">
                <a:latin typeface="+mj-lt"/>
                <a:ea typeface="Times New Roman" panose="02020603050405020304" pitchFamily="18" charset="0"/>
                <a:cs typeface="Times New Roman" panose="02020603050405020304" pitchFamily="18" charset="0"/>
              </a:rPr>
              <a:t>და</a:t>
            </a:r>
            <a:r>
              <a:rPr lang="ka-GE" sz="1600" spc="5" dirty="0">
                <a:latin typeface="+mj-lt"/>
                <a:ea typeface="Times New Roman" panose="02020603050405020304" pitchFamily="18" charset="0"/>
                <a:cs typeface="Times New Roman" panose="02020603050405020304" pitchFamily="18" charset="0"/>
              </a:rPr>
              <a:t> </a:t>
            </a:r>
            <a:r>
              <a:rPr lang="ka-GE" sz="1600" dirty="0">
                <a:latin typeface="+mj-lt"/>
                <a:ea typeface="Times New Roman" panose="02020603050405020304" pitchFamily="18" charset="0"/>
                <a:cs typeface="Times New Roman" panose="02020603050405020304" pitchFamily="18" charset="0"/>
              </a:rPr>
              <a:t>მოდის</a:t>
            </a:r>
            <a:r>
              <a:rPr lang="ka-GE" sz="1600" spc="5" dirty="0">
                <a:latin typeface="+mj-lt"/>
                <a:ea typeface="Times New Roman" panose="02020603050405020304" pitchFamily="18" charset="0"/>
                <a:cs typeface="Times New Roman" panose="02020603050405020304" pitchFamily="18" charset="0"/>
              </a:rPr>
              <a:t> </a:t>
            </a:r>
            <a:r>
              <a:rPr lang="ka-GE" sz="1600" dirty="0">
                <a:latin typeface="+mj-lt"/>
                <a:ea typeface="Times New Roman" panose="02020603050405020304" pitchFamily="18" charset="0"/>
                <a:cs typeface="Times New Roman" panose="02020603050405020304" pitchFamily="18" charset="0"/>
              </a:rPr>
              <a:t>ინდუსტრიის,</a:t>
            </a:r>
            <a:r>
              <a:rPr lang="ka-GE" sz="1600" spc="5" dirty="0">
                <a:latin typeface="+mj-lt"/>
                <a:ea typeface="Times New Roman" panose="02020603050405020304" pitchFamily="18" charset="0"/>
                <a:cs typeface="Times New Roman" panose="02020603050405020304" pitchFamily="18" charset="0"/>
              </a:rPr>
              <a:t> </a:t>
            </a:r>
            <a:r>
              <a:rPr lang="ka-GE" sz="1600" dirty="0">
                <a:latin typeface="+mj-lt"/>
                <a:ea typeface="Times New Roman" panose="02020603050405020304" pitchFamily="18" charset="0"/>
                <a:cs typeface="Times New Roman" panose="02020603050405020304" pitchFamily="18" charset="0"/>
              </a:rPr>
              <a:t>შოუ-ბიზნესის</a:t>
            </a:r>
            <a:r>
              <a:rPr lang="ka-GE" sz="1600" spc="5" dirty="0">
                <a:latin typeface="+mj-lt"/>
                <a:ea typeface="Times New Roman" panose="02020603050405020304" pitchFamily="18" charset="0"/>
                <a:cs typeface="Times New Roman" panose="02020603050405020304" pitchFamily="18" charset="0"/>
              </a:rPr>
              <a:t> </a:t>
            </a:r>
            <a:r>
              <a:rPr lang="ka-GE" sz="1600" dirty="0">
                <a:latin typeface="+mj-lt"/>
                <a:ea typeface="Times New Roman" panose="02020603050405020304" pitchFamily="18" charset="0"/>
                <a:cs typeface="Times New Roman" panose="02020603050405020304" pitchFamily="18" charset="0"/>
              </a:rPr>
              <a:t>წარმომადგენლებთან,</a:t>
            </a:r>
            <a:r>
              <a:rPr lang="ka-GE" sz="1600" spc="5" dirty="0">
                <a:latin typeface="+mj-lt"/>
                <a:ea typeface="Times New Roman" panose="02020603050405020304" pitchFamily="18" charset="0"/>
                <a:cs typeface="Times New Roman" panose="02020603050405020304" pitchFamily="18" charset="0"/>
              </a:rPr>
              <a:t> </a:t>
            </a:r>
            <a:r>
              <a:rPr lang="ka-GE" sz="1600" dirty="0">
                <a:latin typeface="+mj-lt"/>
                <a:ea typeface="Times New Roman" panose="02020603050405020304" pitchFamily="18" charset="0"/>
                <a:cs typeface="Times New Roman" panose="02020603050405020304" pitchFamily="18" charset="0"/>
              </a:rPr>
              <a:t>რომლებსაც</a:t>
            </a:r>
            <a:r>
              <a:rPr lang="ka-GE" sz="1600" spc="5" dirty="0">
                <a:latin typeface="+mj-lt"/>
                <a:ea typeface="Times New Roman" panose="02020603050405020304" pitchFamily="18" charset="0"/>
                <a:cs typeface="Times New Roman" panose="02020603050405020304" pitchFamily="18" charset="0"/>
              </a:rPr>
              <a:t> </a:t>
            </a:r>
            <a:r>
              <a:rPr lang="ka-GE" sz="1600" dirty="0">
                <a:latin typeface="+mj-lt"/>
                <a:ea typeface="Times New Roman" panose="02020603050405020304" pitchFamily="18" charset="0"/>
                <a:cs typeface="Times New Roman" panose="02020603050405020304" pitchFamily="18" charset="0"/>
              </a:rPr>
              <a:t>აკადემიის</a:t>
            </a:r>
            <a:r>
              <a:rPr lang="ka-GE" sz="1600" spc="5" dirty="0">
                <a:latin typeface="+mj-lt"/>
                <a:ea typeface="Times New Roman" panose="02020603050405020304" pitchFamily="18" charset="0"/>
                <a:cs typeface="Times New Roman" panose="02020603050405020304" pitchFamily="18" charset="0"/>
              </a:rPr>
              <a:t> </a:t>
            </a:r>
            <a:r>
              <a:rPr lang="ka-GE" sz="1600" dirty="0">
                <a:latin typeface="+mj-lt"/>
                <a:ea typeface="Times New Roman" panose="02020603050405020304" pitchFamily="18" charset="0"/>
                <a:cs typeface="Times New Roman" panose="02020603050405020304" pitchFamily="18" charset="0"/>
              </a:rPr>
              <a:t>სტუდენტები</a:t>
            </a:r>
            <a:r>
              <a:rPr lang="ka-GE" sz="1600" spc="5" dirty="0">
                <a:latin typeface="+mj-lt"/>
                <a:ea typeface="Times New Roman" panose="02020603050405020304" pitchFamily="18" charset="0"/>
                <a:cs typeface="Times New Roman" panose="02020603050405020304" pitchFamily="18" charset="0"/>
              </a:rPr>
              <a:t> </a:t>
            </a:r>
            <a:r>
              <a:rPr lang="ka-GE" sz="1600" dirty="0">
                <a:latin typeface="+mj-lt"/>
                <a:ea typeface="Times New Roman" panose="02020603050405020304" pitchFamily="18" charset="0"/>
                <a:cs typeface="Times New Roman" panose="02020603050405020304" pitchFamily="18" charset="0"/>
              </a:rPr>
              <a:t>უწევენ</a:t>
            </a:r>
            <a:r>
              <a:rPr lang="ka-GE" sz="1600" spc="5" dirty="0">
                <a:latin typeface="+mj-lt"/>
                <a:ea typeface="Times New Roman" panose="02020603050405020304" pitchFamily="18" charset="0"/>
                <a:cs typeface="Times New Roman" panose="02020603050405020304" pitchFamily="18" charset="0"/>
              </a:rPr>
              <a:t> </a:t>
            </a:r>
            <a:r>
              <a:rPr lang="ka-GE" sz="1600" dirty="0">
                <a:latin typeface="+mj-lt"/>
                <a:ea typeface="Times New Roman" panose="02020603050405020304" pitchFamily="18" charset="0"/>
                <a:cs typeface="Times New Roman" panose="02020603050405020304" pitchFamily="18" charset="0"/>
              </a:rPr>
              <a:t>მომსახურებას</a:t>
            </a:r>
            <a:endParaRPr lang="en-US" sz="1600" dirty="0">
              <a:latin typeface="+mj-lt"/>
              <a:ea typeface="Times New Roman" panose="02020603050405020304" pitchFamily="18" charset="0"/>
              <a:cs typeface="Times New Roman" panose="02020603050405020304" pitchFamily="18" charset="0"/>
            </a:endParaRPr>
          </a:p>
        </p:txBody>
      </p:sp>
      <p:sp>
        <p:nvSpPr>
          <p:cNvPr id="2" name="Rectangle 1"/>
          <p:cNvSpPr/>
          <p:nvPr/>
        </p:nvSpPr>
        <p:spPr>
          <a:xfrm>
            <a:off x="754432" y="5177331"/>
            <a:ext cx="6217085" cy="2518125"/>
          </a:xfrm>
          <a:prstGeom prst="rect">
            <a:avLst/>
          </a:prstGeom>
        </p:spPr>
        <p:txBody>
          <a:bodyPr wrap="square">
            <a:spAutoFit/>
          </a:bodyPr>
          <a:lstStyle/>
          <a:p>
            <a:pPr indent="457200">
              <a:lnSpc>
                <a:spcPct val="110000"/>
              </a:lnSpc>
            </a:pPr>
            <a:r>
              <a:rPr lang="ka-GE" sz="1600" dirty="0">
                <a:solidFill>
                  <a:schemeClr val="tx1">
                    <a:lumMod val="75000"/>
                  </a:schemeClr>
                </a:solidFill>
                <a:ea typeface="Times New Roman" panose="02020603050405020304" pitchFamily="18" charset="0"/>
                <a:cs typeface="Times New Roman" panose="02020603050405020304" pitchFamily="18" charset="0"/>
              </a:rPr>
              <a:t>NATALI ACADEMY-ს უპირატესობაა, რომ რეგიონულ სილამაზის ინდუსტრიის ბაზარზე ლიდერი ჯგუფის NATALI GROUP-ის წევრია, რომელიც მსოფლიო პრემიუმ ბრენდების ოფიციალური წარმომადგენელია საქართველოსა და ამიერკავკასიაში. დღეს ნატალი ჯგუფი 6 მიმართულებას აერთიანებს: NATALI ANTI AGE CLINIC, COLOR DRY BAR, WELLNES LAB, SPA CONCEPT-საკონსულტაციო ჯგუფი, NATALI ACADEMY-საზოგადოებრივი კოლეჯი და სადისტრიბუციო კომპანია</a:t>
            </a:r>
            <a:endParaRPr lang="en-US" sz="1600" dirty="0">
              <a:solidFill>
                <a:schemeClr val="tx1">
                  <a:lumMod val="75000"/>
                </a:schemeClr>
              </a:solidFill>
              <a:ea typeface="Times New Roman" panose="02020603050405020304" pitchFamily="18" charset="0"/>
              <a:cs typeface="Times New Roman" panose="02020603050405020304" pitchFamily="18" charset="0"/>
            </a:endParaRPr>
          </a:p>
        </p:txBody>
      </p:sp>
      <p:sp>
        <p:nvSpPr>
          <p:cNvPr id="9" name="Rectangle 8"/>
          <p:cNvSpPr/>
          <p:nvPr/>
        </p:nvSpPr>
        <p:spPr>
          <a:xfrm>
            <a:off x="742950" y="7489916"/>
            <a:ext cx="6172200" cy="1988237"/>
          </a:xfrm>
          <a:prstGeom prst="rect">
            <a:avLst/>
          </a:prstGeom>
        </p:spPr>
        <p:txBody>
          <a:bodyPr wrap="square">
            <a:spAutoFit/>
          </a:bodyPr>
          <a:lstStyle/>
          <a:p>
            <a:pPr indent="457200">
              <a:lnSpc>
                <a:spcPct val="110000"/>
              </a:lnSpc>
            </a:pPr>
            <a:r>
              <a:rPr lang="ka-GE" sz="1600" dirty="0">
                <a:ea typeface="Times New Roman" panose="02020603050405020304" pitchFamily="18" charset="0"/>
                <a:cs typeface="Sylfaen" panose="010A0502050306030303" pitchFamily="18" charset="0"/>
              </a:rPr>
              <a:t>კონკურენტებთან მიმართებაში, აკადემიის უპირატესობას წარმოადგენს ასევე, საკუთარი სასწავლო სტუდია-სალონის ფლობა, რომლის თანამედროვე ინფრასტრუქტურითა და სახარჯი მასალებით უზრუნველყოფას ახორციელებს NATALI GROUP-ის წევრი ფირმა „Natali Distribution“. ყოველივე ეს განაპირობებს, აკადემიის საგანმანათლებლო სერვისებით მოსარგებლეების ხარისხიან სასწავლო-პროფესიულ პრაქტიკას.</a:t>
            </a:r>
            <a:endParaRPr lang="en-US" sz="1600" dirty="0">
              <a:ea typeface="Times New Roman" panose="02020603050405020304" pitchFamily="18" charset="0"/>
              <a:cs typeface="Times New Roman" panose="02020603050405020304" pitchFamily="18" charset="0"/>
            </a:endParaRPr>
          </a:p>
        </p:txBody>
      </p:sp>
      <p:sp>
        <p:nvSpPr>
          <p:cNvPr id="11" name="object 2"/>
          <p:cNvSpPr txBox="1"/>
          <p:nvPr/>
        </p:nvSpPr>
        <p:spPr>
          <a:xfrm>
            <a:off x="7315200" y="9601200"/>
            <a:ext cx="311785" cy="102657"/>
          </a:xfrm>
          <a:prstGeom prst="rect">
            <a:avLst/>
          </a:prstGeom>
        </p:spPr>
        <p:txBody>
          <a:bodyPr vert="horz" wrap="square" lIns="0" tIns="0" rIns="0" bIns="0" rtlCol="0">
            <a:spAutoFit/>
          </a:bodyPr>
          <a:lstStyle/>
          <a:p>
            <a:pPr>
              <a:lnSpc>
                <a:spcPts val="440"/>
              </a:lnSpc>
            </a:pPr>
            <a:r>
              <a:rPr lang="ka-GE" sz="2200" b="1" spc="-5" dirty="0">
                <a:latin typeface="Arial"/>
                <a:cs typeface="Arial"/>
              </a:rPr>
              <a:t>5</a:t>
            </a:r>
            <a:endParaRPr sz="2200" dirty="0">
              <a:latin typeface="Arial"/>
              <a:cs typeface="Arial"/>
            </a:endParaRPr>
          </a:p>
        </p:txBody>
      </p:sp>
    </p:spTree>
    <p:extLst>
      <p:ext uri="{BB962C8B-B14F-4D97-AF65-F5344CB8AC3E}">
        <p14:creationId xmlns:p14="http://schemas.microsoft.com/office/powerpoint/2010/main" val="864559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28251" y="1051613"/>
            <a:ext cx="3575018" cy="400110"/>
          </a:xfrm>
          <a:prstGeom prst="rect">
            <a:avLst/>
          </a:prstGeom>
        </p:spPr>
        <p:txBody>
          <a:bodyPr wrap="none">
            <a:spAutoFit/>
          </a:bodyPr>
          <a:lstStyle/>
          <a:p>
            <a:r>
              <a:rPr lang="ka-GE" sz="2000" b="1" dirty="0">
                <a:solidFill>
                  <a:schemeClr val="accent2">
                    <a:lumMod val="75000"/>
                  </a:schemeClr>
                </a:solidFill>
                <a:ea typeface="Times New Roman" panose="02020603050405020304" pitchFamily="18" charset="0"/>
                <a:cs typeface="Times New Roman" panose="02020603050405020304" pitchFamily="18" charset="0"/>
              </a:rPr>
              <a:t>მისია, ხედვა, </a:t>
            </a:r>
            <a:r>
              <a:rPr lang="ka-GE" sz="2000" b="1" dirty="0" smtClean="0">
                <a:solidFill>
                  <a:schemeClr val="accent2">
                    <a:lumMod val="75000"/>
                  </a:schemeClr>
                </a:solidFill>
                <a:ea typeface="Times New Roman" panose="02020603050405020304" pitchFamily="18" charset="0"/>
                <a:cs typeface="Times New Roman" panose="02020603050405020304" pitchFamily="18" charset="0"/>
              </a:rPr>
              <a:t>ღირებულებები</a:t>
            </a:r>
            <a:endParaRPr lang="en-US" sz="2000" b="1" dirty="0">
              <a:solidFill>
                <a:schemeClr val="accent2">
                  <a:lumMod val="75000"/>
                </a:schemeClr>
              </a:solidFill>
            </a:endParaRPr>
          </a:p>
        </p:txBody>
      </p:sp>
      <p:sp>
        <p:nvSpPr>
          <p:cNvPr id="8" name="Rectangle 7"/>
          <p:cNvSpPr/>
          <p:nvPr/>
        </p:nvSpPr>
        <p:spPr>
          <a:xfrm>
            <a:off x="304800" y="1494553"/>
            <a:ext cx="6250131" cy="2671501"/>
          </a:xfrm>
          <a:prstGeom prst="rect">
            <a:avLst/>
          </a:prstGeom>
        </p:spPr>
        <p:txBody>
          <a:bodyPr wrap="square">
            <a:spAutoFit/>
          </a:bodyPr>
          <a:lstStyle/>
          <a:p>
            <a:pPr>
              <a:spcAft>
                <a:spcPts val="600"/>
              </a:spcAft>
            </a:pPr>
            <a:r>
              <a:rPr lang="ka-GE" b="1" dirty="0" smtClean="0">
                <a:solidFill>
                  <a:schemeClr val="accent2">
                    <a:lumMod val="75000"/>
                  </a:schemeClr>
                </a:solidFill>
                <a:ea typeface="Times New Roman" panose="02020603050405020304" pitchFamily="18" charset="0"/>
                <a:cs typeface="Times New Roman" panose="02020603050405020304" pitchFamily="18" charset="0"/>
              </a:rPr>
              <a:t>ჩვენი მისიაა</a:t>
            </a:r>
            <a:endParaRPr lang="en-US" b="1" dirty="0" smtClean="0">
              <a:solidFill>
                <a:schemeClr val="accent2">
                  <a:lumMod val="7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ka-GE" dirty="0">
                <a:latin typeface="Calibri" panose="020F0502020204030204" pitchFamily="34" charset="0"/>
                <a:ea typeface="Times New Roman" panose="02020603050405020304" pitchFamily="18" charset="0"/>
                <a:cs typeface="Times New Roman" panose="02020603050405020304" pitchFamily="18" charset="0"/>
              </a:rPr>
              <a:t>შპს საზოგადოებრივი კოლეჯის- NATALI ACADEMY მისიაა, მოამზადოს საერთაშორისო სტანდარტებისა და თანამედროვე ბაზრის მოთხოვნების შესაბამისი, სილამაზის ინდუსტრიის კვალიფიციური და კონკურენტუნარიანი სპეციალისტები, რომლებიც უზრუნველყოფენ მაღალი ხარისხის მომსახურების/სერვისის შეთავაზებას.</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2019409" y="4015118"/>
            <a:ext cx="5836746" cy="3200400"/>
          </a:xfrm>
          <a:prstGeom prst="rect">
            <a:avLst/>
          </a:prstGeom>
        </p:spPr>
        <p:txBody>
          <a:bodyPr wrap="square">
            <a:spAutoFit/>
          </a:bodyPr>
          <a:lstStyle/>
          <a:p>
            <a:pPr>
              <a:lnSpc>
                <a:spcPct val="110000"/>
              </a:lnSpc>
              <a:spcAft>
                <a:spcPts val="600"/>
              </a:spcAft>
            </a:pPr>
            <a:r>
              <a:rPr lang="ka-GE" b="1" dirty="0" smtClean="0">
                <a:solidFill>
                  <a:schemeClr val="accent2">
                    <a:lumMod val="75000"/>
                  </a:schemeClr>
                </a:solidFill>
                <a:ea typeface="Times New Roman" panose="02020603050405020304" pitchFamily="18" charset="0"/>
                <a:cs typeface="Times New Roman" panose="02020603050405020304" pitchFamily="18" charset="0"/>
              </a:rPr>
              <a:t>ჩვენი ხედვაა</a:t>
            </a:r>
            <a:endParaRPr lang="en-US" b="1" dirty="0">
              <a:solidFill>
                <a:schemeClr val="accent2">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ka-GE" dirty="0">
                <a:ea typeface="Times New Roman" panose="02020603050405020304" pitchFamily="18" charset="0"/>
                <a:cs typeface="Times New Roman" panose="02020603050405020304" pitchFamily="18" charset="0"/>
              </a:rPr>
              <a:t>აკადემიის ხედვაა, იყოს წამყვანი ადგილობრივ ბაზარზე , შექმნას ერთიანი საგანმანათლებლო და საწარმოო გარემო, რომელიც ხელს შეუწყობს პირის პროფესიულ და ინდივიდუალურ განვითარებას, შესთავაზებს მომხმარებელსა და სპეციალისტებს მაღალი ხარისხის საგანმანათლებლო მომსახურებას სწავლების ყველა ეტაპზე და ხემლისაწვდომს გახდის სილამაზის მომსახურებას საზოგადოების ყველა ფენისათვის.</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2" name="Rectangle 21"/>
          <p:cNvSpPr/>
          <p:nvPr/>
        </p:nvSpPr>
        <p:spPr>
          <a:xfrm>
            <a:off x="425443" y="7298689"/>
            <a:ext cx="1837362" cy="369332"/>
          </a:xfrm>
          <a:prstGeom prst="rect">
            <a:avLst/>
          </a:prstGeom>
        </p:spPr>
        <p:txBody>
          <a:bodyPr wrap="none">
            <a:spAutoFit/>
          </a:bodyPr>
          <a:lstStyle/>
          <a:p>
            <a:pPr>
              <a:spcAft>
                <a:spcPts val="600"/>
              </a:spcAft>
            </a:pPr>
            <a:r>
              <a:rPr lang="ka-GE" b="1" dirty="0" smtClean="0">
                <a:solidFill>
                  <a:schemeClr val="accent2">
                    <a:lumMod val="75000"/>
                  </a:schemeClr>
                </a:solidFill>
                <a:ea typeface="Times New Roman" panose="02020603050405020304" pitchFamily="18" charset="0"/>
                <a:cs typeface="Sylfaen" panose="010A0502050306030303" pitchFamily="18" charset="0"/>
              </a:rPr>
              <a:t>ღირებულებები</a:t>
            </a:r>
            <a:endParaRPr lang="en-US" b="1" dirty="0" smtClean="0">
              <a:solidFill>
                <a:schemeClr val="accent2">
                  <a:lumMod val="7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3" name="TextBox 22"/>
          <p:cNvSpPr txBox="1"/>
          <p:nvPr/>
        </p:nvSpPr>
        <p:spPr>
          <a:xfrm>
            <a:off x="838200" y="7668021"/>
            <a:ext cx="4419600" cy="1754326"/>
          </a:xfrm>
          <a:prstGeom prst="rect">
            <a:avLst/>
          </a:prstGeom>
          <a:noFill/>
        </p:spPr>
        <p:txBody>
          <a:bodyPr wrap="square" rtlCol="0">
            <a:spAutoFit/>
          </a:bodyPr>
          <a:lstStyle/>
          <a:p>
            <a:pPr marL="285750" indent="-285750">
              <a:buFont typeface="Arial" panose="020B0604020202020204" pitchFamily="34" charset="0"/>
              <a:buChar char="•"/>
            </a:pPr>
            <a:r>
              <a:rPr lang="ka-GE" dirty="0" smtClean="0"/>
              <a:t>ხარისხი </a:t>
            </a:r>
          </a:p>
          <a:p>
            <a:pPr marL="285750" indent="-285750">
              <a:buFont typeface="Arial" panose="020B0604020202020204" pitchFamily="34" charset="0"/>
              <a:buChar char="•"/>
            </a:pPr>
            <a:r>
              <a:rPr lang="ka-GE" dirty="0" smtClean="0"/>
              <a:t>მომხმარებლებზე ორიენტირებულობა</a:t>
            </a:r>
          </a:p>
          <a:p>
            <a:pPr marL="285750" indent="-285750">
              <a:buFont typeface="Arial" panose="020B0604020202020204" pitchFamily="34" charset="0"/>
              <a:buChar char="•"/>
            </a:pPr>
            <a:r>
              <a:rPr lang="ka-GE" dirty="0" smtClean="0"/>
              <a:t>განვითარებაზე ორიენტირებულობა</a:t>
            </a:r>
          </a:p>
          <a:p>
            <a:pPr marL="285750" indent="-285750">
              <a:buFont typeface="Arial" panose="020B0604020202020204" pitchFamily="34" charset="0"/>
              <a:buChar char="•"/>
            </a:pPr>
            <a:r>
              <a:rPr lang="ka-GE" dirty="0" smtClean="0"/>
              <a:t>პროფესიონალიზმი</a:t>
            </a:r>
          </a:p>
          <a:p>
            <a:endParaRPr lang="en-US" dirty="0"/>
          </a:p>
        </p:txBody>
      </p:sp>
      <p:sp>
        <p:nvSpPr>
          <p:cNvPr id="24" name="Rectangle 13"/>
          <p:cNvSpPr>
            <a:spLocks noChangeArrowheads="1"/>
          </p:cNvSpPr>
          <p:nvPr/>
        </p:nvSpPr>
        <p:spPr bwMode="auto">
          <a:xfrm>
            <a:off x="838200" y="-248418"/>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60"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208" y="89409"/>
            <a:ext cx="1150938" cy="69373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14"/>
          <p:cNvSpPr>
            <a:spLocks noChangeArrowheads="1"/>
          </p:cNvSpPr>
          <p:nvPr/>
        </p:nvSpPr>
        <p:spPr bwMode="auto">
          <a:xfrm>
            <a:off x="1909281" y="405391"/>
            <a:ext cx="22894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1pPr>
            <a:lvl2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2pPr>
            <a:lvl3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3pPr>
            <a:lvl4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4pPr>
            <a:lvl5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5pPr>
            <a:lvl6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6pPr>
            <a:lvl7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7pPr>
            <a:lvl8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8pPr>
            <a:lvl9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9pPr>
          </a:lstStyle>
          <a:p>
            <a:pPr lvl="0"/>
            <a:r>
              <a:rPr lang="en-US" altLang="en-US" sz="1000" dirty="0">
                <a:latin typeface="Sylfaen" panose="010A0502050306030303" pitchFamily="18" charset="0"/>
                <a:ea typeface="Times New Roman" panose="02020603050405020304" pitchFamily="18" charset="0"/>
                <a:cs typeface="Times New Roman" panose="02020603050405020304" pitchFamily="18" charset="0"/>
              </a:rPr>
              <a:t>NATALI ACADEMY</a:t>
            </a:r>
            <a:r>
              <a:rPr lang="ka-GE" altLang="en-US" sz="1000" dirty="0">
                <a:latin typeface="Sylfaen" panose="010A0502050306030303" pitchFamily="18" charset="0"/>
                <a:ea typeface="Times New Roman" panose="02020603050405020304" pitchFamily="18" charset="0"/>
                <a:cs typeface="Times New Roman" panose="02020603050405020304" pitchFamily="18" charset="0"/>
              </a:rPr>
              <a:t>, კატალოგი </a:t>
            </a:r>
            <a:r>
              <a:rPr lang="ka-GE" altLang="en-US" sz="1000" dirty="0" smtClean="0">
                <a:latin typeface="Sylfaen" panose="010A0502050306030303" pitchFamily="18" charset="0"/>
                <a:ea typeface="Times New Roman" panose="02020603050405020304" pitchFamily="18" charset="0"/>
                <a:cs typeface="Times New Roman" panose="02020603050405020304" pitchFamily="18" charset="0"/>
              </a:rPr>
              <a:t>2021</a:t>
            </a:r>
            <a:endParaRPr lang="en-US" altLang="en-US" sz="1000" dirty="0">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76575" algn="ctr"/>
                <a:tab pos="6153150"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object 2"/>
          <p:cNvSpPr txBox="1"/>
          <p:nvPr/>
        </p:nvSpPr>
        <p:spPr>
          <a:xfrm>
            <a:off x="7239000" y="9601200"/>
            <a:ext cx="311785" cy="102657"/>
          </a:xfrm>
          <a:prstGeom prst="rect">
            <a:avLst/>
          </a:prstGeom>
        </p:spPr>
        <p:txBody>
          <a:bodyPr vert="horz" wrap="square" lIns="0" tIns="0" rIns="0" bIns="0" rtlCol="0">
            <a:spAutoFit/>
          </a:bodyPr>
          <a:lstStyle/>
          <a:p>
            <a:pPr>
              <a:lnSpc>
                <a:spcPts val="440"/>
              </a:lnSpc>
            </a:pPr>
            <a:r>
              <a:rPr lang="ka-GE" sz="2200" b="1" spc="-5" dirty="0">
                <a:latin typeface="Arial"/>
                <a:cs typeface="Arial"/>
              </a:rPr>
              <a:t>6</a:t>
            </a:r>
            <a:endParaRPr sz="2200" dirty="0">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1366" y="579336"/>
            <a:ext cx="6781800" cy="9137886"/>
          </a:xfrm>
          <a:prstGeom prst="rect">
            <a:avLst/>
          </a:prstGeom>
        </p:spPr>
        <p:txBody>
          <a:bodyPr wrap="square">
            <a:spAutoFit/>
          </a:bodyPr>
          <a:lstStyle/>
          <a:p>
            <a:pPr algn="ctr"/>
            <a:r>
              <a:rPr lang="ka-GE" sz="2000" b="1" dirty="0" smtClean="0">
                <a:solidFill>
                  <a:schemeClr val="accent2">
                    <a:lumMod val="75000"/>
                  </a:schemeClr>
                </a:solidFill>
              </a:rPr>
              <a:t>სადიპლომო პროგრამები</a:t>
            </a:r>
          </a:p>
          <a:p>
            <a:r>
              <a:rPr lang="ka-GE" sz="1600" b="1" dirty="0" smtClean="0"/>
              <a:t>პროგრამა</a:t>
            </a:r>
            <a:r>
              <a:rPr lang="ka-GE" sz="1600" b="1" dirty="0">
                <a:solidFill>
                  <a:schemeClr val="accent3">
                    <a:lumMod val="50000"/>
                  </a:schemeClr>
                </a:solidFill>
              </a:rPr>
              <a:t>:</a:t>
            </a:r>
            <a:r>
              <a:rPr lang="ka-GE" sz="1600" dirty="0"/>
              <a:t> </a:t>
            </a:r>
            <a:r>
              <a:rPr lang="ka-GE" sz="2000" b="1" dirty="0"/>
              <a:t>ვიზაჟისტი</a:t>
            </a:r>
            <a:endParaRPr lang="en-US" sz="2000" b="1" dirty="0"/>
          </a:p>
          <a:p>
            <a:r>
              <a:rPr lang="ka-GE" sz="1600" b="1" dirty="0"/>
              <a:t>პროგრამის განხორციელების ადგილი:</a:t>
            </a:r>
            <a:r>
              <a:rPr lang="ka-GE" sz="1600" dirty="0"/>
              <a:t> ქალაქი თბილისი, ვაჟა-ფშაველას გამზ №71</a:t>
            </a:r>
            <a:endParaRPr lang="en-US" sz="1600" dirty="0"/>
          </a:p>
          <a:p>
            <a:r>
              <a:rPr lang="ka-GE" sz="1600" b="1" dirty="0"/>
              <a:t>პროგრამის მიზანი:</a:t>
            </a:r>
            <a:r>
              <a:rPr lang="ka-GE" sz="1600" dirty="0"/>
              <a:t> კვალიფიციური და კონკურენტუნარიანი სპეციალისტების მომზადება, რომლებიც კლიენტის მოთხოვნის, მისი ინდივიდუალური თავისებურებების (სახის ფორმა, სახისა და თვალის ფერი, გარეგნულ იერი/ტიპაჟი) და უახლესი ტენდენციების გათვალისწინებით, წარმატებით შესარულებენ ვიზაჟის მომსახურებას (სადღესასწაულო, საქორწინო, ფოტო თუ ტელე გადაღებებისთვის, პოდიუმისთვის, საქმიანი შეხვედრისა და სხვა ღონისძიებებისთვის).</a:t>
            </a:r>
            <a:endParaRPr lang="en-US" sz="1600" dirty="0"/>
          </a:p>
          <a:p>
            <a:r>
              <a:rPr lang="ka-GE" sz="1600" b="1" dirty="0"/>
              <a:t>კრედიტები:</a:t>
            </a:r>
            <a:r>
              <a:rPr lang="ka-GE" sz="1600" dirty="0"/>
              <a:t> 54 </a:t>
            </a:r>
            <a:endParaRPr lang="en-US" sz="1600" dirty="0"/>
          </a:p>
          <a:p>
            <a:r>
              <a:rPr lang="ka-GE" sz="1600" b="1" dirty="0"/>
              <a:t>სწავლის ხანგრძლივობა:</a:t>
            </a:r>
            <a:r>
              <a:rPr lang="ka-GE" sz="1600" dirty="0"/>
              <a:t> 42 კვირა </a:t>
            </a:r>
            <a:endParaRPr lang="en-US" sz="1600" dirty="0"/>
          </a:p>
          <a:p>
            <a:r>
              <a:rPr lang="ka-GE" sz="1600" b="1" dirty="0"/>
              <a:t>სწავლის წინაპირობა:</a:t>
            </a:r>
            <a:r>
              <a:rPr lang="ka-GE" sz="1600" dirty="0"/>
              <a:t>  საბაზო განათლება</a:t>
            </a:r>
            <a:endParaRPr lang="en-US" sz="1600" dirty="0"/>
          </a:p>
          <a:p>
            <a:r>
              <a:rPr lang="ka-GE" sz="1600" b="1" dirty="0"/>
              <a:t>მისანიჭებელი კვალიფიკაცია:</a:t>
            </a:r>
            <a:r>
              <a:rPr lang="ka-GE" sz="1600" dirty="0"/>
              <a:t>  საბაზო პროფესიული კვალიფიკაცია თმისა და სილამაზის  მომსახურებაში/Basic Vocational Qualification in Hair And Beauty Services  </a:t>
            </a:r>
            <a:endParaRPr lang="en-US" sz="1600" dirty="0"/>
          </a:p>
          <a:p>
            <a:r>
              <a:rPr lang="ka-GE" sz="1600" b="1" dirty="0"/>
              <a:t>კურსდამთავრებულებს მიენიჭებათ:</a:t>
            </a:r>
            <a:r>
              <a:rPr lang="ka-GE" sz="1600" dirty="0"/>
              <a:t> პროგრამით გათვალისწინებული პროფესიული კვალიფიკაცია და მიიღებენ სახელმწიფოს მიერ აღიარებულ ორენოვან დიპლომს, დანართით.</a:t>
            </a:r>
            <a:endParaRPr lang="en-US" sz="1600" dirty="0"/>
          </a:p>
          <a:p>
            <a:r>
              <a:rPr lang="ka-GE" sz="1600" b="1" dirty="0"/>
              <a:t>კურსდამთვრებულს შეეძლება:</a:t>
            </a:r>
            <a:endParaRPr lang="en-US" sz="1600" dirty="0"/>
          </a:p>
          <a:p>
            <a:pPr marL="285750" indent="-285750">
              <a:buFont typeface="Arial" panose="020B0604020202020204" pitchFamily="34" charset="0"/>
              <a:buChar char="•"/>
            </a:pPr>
            <a:r>
              <a:rPr lang="ka-GE" sz="1600" dirty="0"/>
              <a:t> </a:t>
            </a:r>
            <a:r>
              <a:rPr lang="ka-GE" sz="1600" dirty="0" smtClean="0"/>
              <a:t>გააკეთოს </a:t>
            </a:r>
            <a:r>
              <a:rPr lang="ka-GE" sz="1600" dirty="0"/>
              <a:t>წარბებისა და წამწამების კორექცია;</a:t>
            </a:r>
            <a:endParaRPr lang="en-US" sz="1600" dirty="0"/>
          </a:p>
          <a:p>
            <a:pPr marL="285750" lvl="0" indent="-285750">
              <a:buFont typeface="Arial" panose="020B0604020202020204" pitchFamily="34" charset="0"/>
              <a:buChar char="•"/>
            </a:pPr>
            <a:r>
              <a:rPr lang="ka-GE" sz="1600" dirty="0"/>
              <a:t>შეარჩიოს/შეასრულოს მაკიაჟის ტიპი;</a:t>
            </a:r>
            <a:endParaRPr lang="en-US" sz="1600" dirty="0"/>
          </a:p>
          <a:p>
            <a:pPr marL="285750" lvl="0" indent="-285750">
              <a:buFont typeface="Arial" panose="020B0604020202020204" pitchFamily="34" charset="0"/>
              <a:buChar char="•"/>
            </a:pPr>
            <a:r>
              <a:rPr lang="ka-GE" sz="1600" dirty="0"/>
              <a:t>შეასრულოს დღის, საღამოს, საქორწინო მაკიაჟი;</a:t>
            </a:r>
            <a:endParaRPr lang="en-US" sz="1600" dirty="0"/>
          </a:p>
          <a:p>
            <a:pPr marL="285750" lvl="0" indent="-285750">
              <a:buFont typeface="Arial" panose="020B0604020202020204" pitchFamily="34" charset="0"/>
              <a:buChar char="•"/>
            </a:pPr>
            <a:r>
              <a:rPr lang="ka-GE" sz="1600" dirty="0"/>
              <a:t>შეასრულოს დეკოლტეს მაკიაჟი შეასრულოს გრიმი;</a:t>
            </a:r>
            <a:endParaRPr lang="en-US" sz="1600" dirty="0"/>
          </a:p>
          <a:p>
            <a:pPr marL="285750" lvl="0" indent="-285750">
              <a:buFont typeface="Arial" panose="020B0604020202020204" pitchFamily="34" charset="0"/>
              <a:buChar char="•"/>
            </a:pPr>
            <a:r>
              <a:rPr lang="ka-GE" sz="1600" dirty="0"/>
              <a:t>შეასრულოს თვალის, წამწამის, წარბის, ტუჩის ესთეტიკური დერმოპიგმენტაცია.</a:t>
            </a:r>
            <a:endParaRPr lang="en-US" sz="1600" dirty="0"/>
          </a:p>
          <a:p>
            <a:r>
              <a:rPr lang="ka-GE" sz="1600" b="1" dirty="0" smtClean="0"/>
              <a:t>დასაქმების </a:t>
            </a:r>
            <a:r>
              <a:rPr lang="ka-GE" sz="1600" b="1" dirty="0"/>
              <a:t>შესაძლებლობები</a:t>
            </a:r>
            <a:r>
              <a:rPr lang="ka-GE" sz="1600" dirty="0"/>
              <a:t>  თმისა და სილამაზის მომსახურებაში საბაზო პროფესიული კვალიფიკაციის მქონე პირი, ვიზაჟის მომსახურების პროფილით, შესაძლებელია დასაქმდეს  სილამაზის სალონებში, თეატრში, ტელე, კინო, ფოტო სტუდიებსა და სამოდელო სააგენტოებში., ასევე შესაძლებელია დასაქმება თვითდასაქმების ფორმით.</a:t>
            </a:r>
            <a:endParaRPr lang="en-US" sz="1600" dirty="0"/>
          </a:p>
          <a:p>
            <a:r>
              <a:rPr lang="ka-GE" sz="1600" b="1" dirty="0"/>
              <a:t>ჩართული პარტნიპროგრამის განხორციელებაში ორი/პრაქტიკის ორგანიზაციები:</a:t>
            </a:r>
            <a:r>
              <a:rPr lang="ka-GE" sz="1600" dirty="0"/>
              <a:t>  შპს "ნატალი"</a:t>
            </a:r>
            <a:endParaRPr lang="en-US" sz="1600" dirty="0"/>
          </a:p>
          <a:p>
            <a:pPr algn="ctr">
              <a:lnSpc>
                <a:spcPct val="110000"/>
              </a:lnSpc>
              <a:spcAft>
                <a:spcPts val="600"/>
              </a:spcAft>
            </a:pP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711200" y="-185738"/>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5297"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07" y="98968"/>
            <a:ext cx="1150938" cy="6937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742409" y="400550"/>
            <a:ext cx="22894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1pPr>
            <a:lvl2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2pPr>
            <a:lvl3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3pPr>
            <a:lvl4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4pPr>
            <a:lvl5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5pPr>
            <a:lvl6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6pPr>
            <a:lvl7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7pPr>
            <a:lvl8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8pPr>
            <a:lvl9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9pPr>
          </a:lstStyle>
          <a:p>
            <a:pPr lvl="0"/>
            <a:r>
              <a:rPr lang="en-US" altLang="en-US" sz="1000" dirty="0">
                <a:latin typeface="Sylfaen" panose="010A0502050306030303" pitchFamily="18" charset="0"/>
                <a:ea typeface="Times New Roman" panose="02020603050405020304" pitchFamily="18" charset="0"/>
                <a:cs typeface="Times New Roman" panose="02020603050405020304" pitchFamily="18" charset="0"/>
              </a:rPr>
              <a:t>NATALI ACADEMY</a:t>
            </a:r>
            <a:r>
              <a:rPr lang="ka-GE" altLang="en-US" sz="1000" dirty="0">
                <a:latin typeface="Sylfaen" panose="010A0502050306030303" pitchFamily="18" charset="0"/>
                <a:ea typeface="Times New Roman" panose="02020603050405020304" pitchFamily="18" charset="0"/>
                <a:cs typeface="Times New Roman" panose="02020603050405020304" pitchFamily="18" charset="0"/>
              </a:rPr>
              <a:t>, კატალოგი </a:t>
            </a:r>
            <a:r>
              <a:rPr lang="ka-GE" altLang="en-US" sz="1000" dirty="0" smtClean="0">
                <a:latin typeface="Sylfaen" panose="010A0502050306030303" pitchFamily="18" charset="0"/>
                <a:ea typeface="Times New Roman" panose="02020603050405020304" pitchFamily="18" charset="0"/>
                <a:cs typeface="Times New Roman" panose="02020603050405020304" pitchFamily="18" charset="0"/>
              </a:rPr>
              <a:t>2021</a:t>
            </a:r>
            <a:endParaRPr lang="en-US" altLang="en-US" sz="1000" dirty="0">
              <a:latin typeface="Sylfaen" panose="010A050205030603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76575" algn="ctr"/>
                <a:tab pos="6153150" algn="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object 2"/>
          <p:cNvSpPr txBox="1"/>
          <p:nvPr/>
        </p:nvSpPr>
        <p:spPr>
          <a:xfrm>
            <a:off x="7317273" y="9614565"/>
            <a:ext cx="311785" cy="102657"/>
          </a:xfrm>
          <a:prstGeom prst="rect">
            <a:avLst/>
          </a:prstGeom>
        </p:spPr>
        <p:txBody>
          <a:bodyPr vert="horz" wrap="square" lIns="0" tIns="0" rIns="0" bIns="0" rtlCol="0">
            <a:spAutoFit/>
          </a:bodyPr>
          <a:lstStyle/>
          <a:p>
            <a:pPr>
              <a:lnSpc>
                <a:spcPts val="440"/>
              </a:lnSpc>
            </a:pPr>
            <a:r>
              <a:rPr lang="ka-GE" sz="2200" b="1" spc="-5" dirty="0">
                <a:latin typeface="Arial"/>
                <a:cs typeface="Arial"/>
              </a:rPr>
              <a:t>7</a:t>
            </a:r>
            <a:endParaRPr sz="2200" dirty="0">
              <a:latin typeface="Arial"/>
              <a:cs typeface="Arial"/>
            </a:endParaRPr>
          </a:p>
        </p:txBody>
      </p:sp>
    </p:spTree>
    <p:extLst>
      <p:ext uri="{BB962C8B-B14F-4D97-AF65-F5344CB8AC3E}">
        <p14:creationId xmlns:p14="http://schemas.microsoft.com/office/powerpoint/2010/main" val="247724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838200" y="-3048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16" y="51752"/>
            <a:ext cx="1150938" cy="6937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851663" y="376158"/>
            <a:ext cx="228940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1pPr>
            <a:lvl2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2pPr>
            <a:lvl3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3pPr>
            <a:lvl4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4pPr>
            <a:lvl5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5pPr>
            <a:lvl6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6pPr>
            <a:lvl7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7pPr>
            <a:lvl8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8pPr>
            <a:lvl9pPr eaLnBrk="0" fontAlgn="base" hangingPunct="0">
              <a:spcBef>
                <a:spcPct val="0"/>
              </a:spcBef>
              <a:spcAft>
                <a:spcPct val="0"/>
              </a:spcAft>
              <a:tabLst>
                <a:tab pos="3076575" algn="ctr"/>
                <a:tab pos="6153150" algn="r"/>
              </a:tabLst>
              <a:defRPr>
                <a:solidFill>
                  <a:schemeClr val="tx1"/>
                </a:solidFill>
                <a:latin typeface="Arial" panose="020B0604020202020204" pitchFamily="34" charset="0"/>
              </a:defRPr>
            </a:lvl9pPr>
          </a:lstStyle>
          <a:p>
            <a:pPr lvl="0"/>
            <a:r>
              <a:rPr lang="en-US" altLang="en-US" sz="1000" dirty="0">
                <a:latin typeface="Sylfaen" panose="010A0502050306030303" pitchFamily="18" charset="0"/>
                <a:ea typeface="Times New Roman" panose="02020603050405020304" pitchFamily="18" charset="0"/>
                <a:cs typeface="Times New Roman" panose="02020603050405020304" pitchFamily="18" charset="0"/>
              </a:rPr>
              <a:t>NATALI ACADEMY</a:t>
            </a:r>
            <a:r>
              <a:rPr lang="ka-GE" altLang="en-US" sz="1000" dirty="0">
                <a:latin typeface="Sylfaen" panose="010A0502050306030303" pitchFamily="18" charset="0"/>
                <a:ea typeface="Times New Roman" panose="02020603050405020304" pitchFamily="18" charset="0"/>
                <a:cs typeface="Times New Roman" panose="02020603050405020304" pitchFamily="18" charset="0"/>
              </a:rPr>
              <a:t>, კატალოგი </a:t>
            </a:r>
            <a:r>
              <a:rPr lang="ka-GE" altLang="en-US" sz="1000" dirty="0" smtClean="0">
                <a:latin typeface="Sylfaen" panose="010A0502050306030303" pitchFamily="18" charset="0"/>
                <a:ea typeface="Times New Roman" panose="02020603050405020304" pitchFamily="18" charset="0"/>
                <a:cs typeface="Times New Roman" panose="02020603050405020304" pitchFamily="18" charset="0"/>
              </a:rPr>
              <a:t>2021</a:t>
            </a:r>
            <a:endParaRPr lang="en-US" altLang="en-US" sz="1000" dirty="0">
              <a:latin typeface="Sylfaen" panose="010A0502050306030303" pitchFamily="18" charset="0"/>
            </a:endParaRPr>
          </a:p>
        </p:txBody>
      </p:sp>
      <p:sp>
        <p:nvSpPr>
          <p:cNvPr id="6" name="Rectangle 5"/>
          <p:cNvSpPr/>
          <p:nvPr/>
        </p:nvSpPr>
        <p:spPr>
          <a:xfrm>
            <a:off x="533400" y="622379"/>
            <a:ext cx="7239000" cy="8827032"/>
          </a:xfrm>
          <a:prstGeom prst="rect">
            <a:avLst/>
          </a:prstGeom>
        </p:spPr>
        <p:txBody>
          <a:bodyPr wrap="square">
            <a:spAutoFit/>
          </a:bodyPr>
          <a:lstStyle/>
          <a:p>
            <a:pPr>
              <a:lnSpc>
                <a:spcPct val="110000"/>
              </a:lnSpc>
            </a:pPr>
            <a:r>
              <a:rPr lang="ka-GE" sz="1600" b="1" dirty="0">
                <a:ea typeface="Times New Roman" panose="02020603050405020304" pitchFamily="18" charset="0"/>
                <a:cs typeface="Times New Roman" panose="02020603050405020304" pitchFamily="18" charset="0"/>
              </a:rPr>
              <a:t>პროგრამა:</a:t>
            </a:r>
            <a:r>
              <a:rPr lang="ka-GE" sz="1600" dirty="0">
                <a:ea typeface="Times New Roman" panose="02020603050405020304" pitchFamily="18" charset="0"/>
                <a:cs typeface="Times New Roman" panose="02020603050405020304" pitchFamily="18" charset="0"/>
              </a:rPr>
              <a:t> </a:t>
            </a:r>
            <a:r>
              <a:rPr lang="ka-GE" sz="2000" b="1" dirty="0">
                <a:ea typeface="Times New Roman" panose="02020603050405020304" pitchFamily="18" charset="0"/>
                <a:cs typeface="Times New Roman" panose="02020603050405020304" pitchFamily="18" charset="0"/>
              </a:rPr>
              <a:t>სტილისტი</a:t>
            </a:r>
            <a:endParaRPr lang="en-US" sz="2000" b="1" dirty="0">
              <a:ea typeface="Times New Roman" panose="02020603050405020304" pitchFamily="18" charset="0"/>
              <a:cs typeface="Times New Roman" panose="02020603050405020304" pitchFamily="18" charset="0"/>
            </a:endParaRPr>
          </a:p>
          <a:p>
            <a:pPr>
              <a:lnSpc>
                <a:spcPct val="110000"/>
              </a:lnSpc>
            </a:pPr>
            <a:r>
              <a:rPr lang="ka-GE" sz="1600" b="1" dirty="0">
                <a:ea typeface="Times New Roman" panose="02020603050405020304" pitchFamily="18" charset="0"/>
                <a:cs typeface="Times New Roman" panose="02020603050405020304" pitchFamily="18" charset="0"/>
              </a:rPr>
              <a:t>პროგრამის განხორციელების ადგილი:</a:t>
            </a:r>
            <a:r>
              <a:rPr lang="ka-GE" sz="1600" dirty="0">
                <a:ea typeface="Times New Roman" panose="02020603050405020304" pitchFamily="18" charset="0"/>
                <a:cs typeface="Times New Roman" panose="02020603050405020304" pitchFamily="18" charset="0"/>
              </a:rPr>
              <a:t> ქალაქი თბილისი, ვაჟა-ფშაველას გამზ №71</a:t>
            </a:r>
            <a:endParaRPr lang="en-US" sz="1600" dirty="0">
              <a:ea typeface="Times New Roman" panose="02020603050405020304" pitchFamily="18" charset="0"/>
              <a:cs typeface="Times New Roman" panose="02020603050405020304" pitchFamily="18" charset="0"/>
            </a:endParaRPr>
          </a:p>
          <a:p>
            <a:pPr algn="just">
              <a:lnSpc>
                <a:spcPct val="110000"/>
              </a:lnSpc>
            </a:pPr>
            <a:r>
              <a:rPr lang="ka-GE" sz="1600" b="1" dirty="0">
                <a:ea typeface="Times New Roman" panose="02020603050405020304" pitchFamily="18" charset="0"/>
                <a:cs typeface="Times New Roman" panose="02020603050405020304" pitchFamily="18" charset="0"/>
              </a:rPr>
              <a:t>პროგრამის მიზანი:</a:t>
            </a:r>
            <a:r>
              <a:rPr lang="ka-GE" sz="1600" dirty="0">
                <a:ea typeface="Times New Roman" panose="02020603050405020304" pitchFamily="18" charset="0"/>
                <a:cs typeface="Times New Roman" panose="02020603050405020304" pitchFamily="18" charset="0"/>
              </a:rPr>
              <a:t> მოამზადოს ფართო პროფილის პარიკმახერია, რომელიც ფლობს, როგორც ქალისა და მამაკაცის ვარცხნილობებს, ისე შეღებვის ხელოვნებას.</a:t>
            </a:r>
            <a:endParaRPr lang="en-US" sz="1600" dirty="0">
              <a:ea typeface="Times New Roman" panose="02020603050405020304" pitchFamily="18" charset="0"/>
              <a:cs typeface="Times New Roman" panose="02020603050405020304" pitchFamily="18" charset="0"/>
            </a:endParaRPr>
          </a:p>
          <a:p>
            <a:pPr>
              <a:lnSpc>
                <a:spcPct val="110000"/>
              </a:lnSpc>
            </a:pPr>
            <a:r>
              <a:rPr lang="ka-GE" sz="1600" b="1" dirty="0">
                <a:ea typeface="Times New Roman" panose="02020603050405020304" pitchFamily="18" charset="0"/>
                <a:cs typeface="Times New Roman" panose="02020603050405020304" pitchFamily="18" charset="0"/>
              </a:rPr>
              <a:t>კრედიტები:</a:t>
            </a:r>
            <a:r>
              <a:rPr lang="ka-GE" sz="1600" dirty="0">
                <a:ea typeface="Times New Roman" panose="02020603050405020304" pitchFamily="18" charset="0"/>
                <a:cs typeface="Times New Roman" panose="02020603050405020304" pitchFamily="18" charset="0"/>
              </a:rPr>
              <a:t> 58 </a:t>
            </a:r>
            <a:endParaRPr lang="en-US" sz="1600" dirty="0">
              <a:ea typeface="Times New Roman" panose="02020603050405020304" pitchFamily="18" charset="0"/>
              <a:cs typeface="Times New Roman" panose="02020603050405020304" pitchFamily="18" charset="0"/>
            </a:endParaRPr>
          </a:p>
          <a:p>
            <a:pPr>
              <a:lnSpc>
                <a:spcPct val="110000"/>
              </a:lnSpc>
            </a:pPr>
            <a:r>
              <a:rPr lang="ka-GE" sz="1600" b="1" dirty="0">
                <a:ea typeface="Times New Roman" panose="02020603050405020304" pitchFamily="18" charset="0"/>
                <a:cs typeface="Times New Roman" panose="02020603050405020304" pitchFamily="18" charset="0"/>
              </a:rPr>
              <a:t>სწავლის ხანგრძლივობა:</a:t>
            </a:r>
            <a:r>
              <a:rPr lang="ka-GE" sz="1600" dirty="0">
                <a:ea typeface="Times New Roman" panose="02020603050405020304" pitchFamily="18" charset="0"/>
                <a:cs typeface="Times New Roman" panose="02020603050405020304" pitchFamily="18" charset="0"/>
              </a:rPr>
              <a:t> 43 კვირა </a:t>
            </a:r>
            <a:endParaRPr lang="en-US" sz="1600" dirty="0">
              <a:ea typeface="Times New Roman" panose="02020603050405020304" pitchFamily="18" charset="0"/>
              <a:cs typeface="Times New Roman" panose="02020603050405020304" pitchFamily="18" charset="0"/>
            </a:endParaRPr>
          </a:p>
          <a:p>
            <a:pPr>
              <a:lnSpc>
                <a:spcPct val="110000"/>
              </a:lnSpc>
            </a:pPr>
            <a:r>
              <a:rPr lang="ka-GE" sz="1600" b="1" dirty="0">
                <a:ea typeface="Times New Roman" panose="02020603050405020304" pitchFamily="18" charset="0"/>
                <a:cs typeface="Times New Roman" panose="02020603050405020304" pitchFamily="18" charset="0"/>
              </a:rPr>
              <a:t>სწავლის წინაპირობა:</a:t>
            </a:r>
            <a:r>
              <a:rPr lang="ka-GE" sz="1600" dirty="0">
                <a:ea typeface="Times New Roman" panose="02020603050405020304" pitchFamily="18" charset="0"/>
                <a:cs typeface="Times New Roman" panose="02020603050405020304" pitchFamily="18" charset="0"/>
              </a:rPr>
              <a:t>  საბაზო განათლება</a:t>
            </a:r>
            <a:endParaRPr lang="en-US" sz="1600" dirty="0">
              <a:ea typeface="Times New Roman" panose="02020603050405020304" pitchFamily="18" charset="0"/>
              <a:cs typeface="Times New Roman" panose="02020603050405020304" pitchFamily="18" charset="0"/>
            </a:endParaRPr>
          </a:p>
          <a:p>
            <a:pPr>
              <a:lnSpc>
                <a:spcPct val="110000"/>
              </a:lnSpc>
            </a:pPr>
            <a:r>
              <a:rPr lang="ka-GE" sz="1600" b="1" dirty="0" smtClean="0">
                <a:ea typeface="Times New Roman" panose="02020603050405020304" pitchFamily="18" charset="0"/>
                <a:cs typeface="Times New Roman" panose="02020603050405020304" pitchFamily="18" charset="0"/>
              </a:rPr>
              <a:t>მისანიჭებელი </a:t>
            </a:r>
            <a:r>
              <a:rPr lang="ka-GE" sz="1600" b="1" dirty="0">
                <a:ea typeface="Times New Roman" panose="02020603050405020304" pitchFamily="18" charset="0"/>
                <a:cs typeface="Times New Roman" panose="02020603050405020304" pitchFamily="18" charset="0"/>
              </a:rPr>
              <a:t>კვალიფიკაცია:</a:t>
            </a:r>
            <a:r>
              <a:rPr lang="ka-GE" sz="1600" dirty="0">
                <a:ea typeface="Times New Roman" panose="02020603050405020304" pitchFamily="18" charset="0"/>
                <a:cs typeface="Times New Roman" panose="02020603050405020304" pitchFamily="18" charset="0"/>
              </a:rPr>
              <a:t>  საბაზო პროფესიული კვალიფიკაცია თმისა და სილამაზის  მომსახურებაში/Basic Vocational Qualification in Hair And Beauty Services  </a:t>
            </a:r>
            <a:endParaRPr lang="en-US" sz="1600" dirty="0">
              <a:ea typeface="Times New Roman" panose="02020603050405020304" pitchFamily="18" charset="0"/>
              <a:cs typeface="Times New Roman" panose="02020603050405020304" pitchFamily="18" charset="0"/>
            </a:endParaRPr>
          </a:p>
          <a:p>
            <a:pPr>
              <a:lnSpc>
                <a:spcPct val="110000"/>
              </a:lnSpc>
            </a:pPr>
            <a:r>
              <a:rPr lang="ka-GE" sz="1600" b="1" dirty="0">
                <a:ea typeface="Times New Roman" panose="02020603050405020304" pitchFamily="18" charset="0"/>
                <a:cs typeface="Times New Roman" panose="02020603050405020304" pitchFamily="18" charset="0"/>
              </a:rPr>
              <a:t>კურსდამთავრებულებს მიენიჭებათ:</a:t>
            </a:r>
            <a:r>
              <a:rPr lang="ka-GE" sz="1600" dirty="0">
                <a:ea typeface="Times New Roman" panose="02020603050405020304" pitchFamily="18" charset="0"/>
                <a:cs typeface="Times New Roman" panose="02020603050405020304" pitchFamily="18" charset="0"/>
              </a:rPr>
              <a:t> პროგრამით გათვალისწინებული პროფესიული კვალიფიკაცია და მიიღებენ სახელმწიფოს მიერ აღიარებულ ორენოვან დიპლომს, დანართით.</a:t>
            </a:r>
            <a:endParaRPr lang="en-US" sz="1600" dirty="0">
              <a:ea typeface="Times New Roman" panose="02020603050405020304" pitchFamily="18" charset="0"/>
              <a:cs typeface="Times New Roman" panose="02020603050405020304" pitchFamily="18" charset="0"/>
            </a:endParaRPr>
          </a:p>
          <a:p>
            <a:pPr>
              <a:lnSpc>
                <a:spcPct val="110000"/>
              </a:lnSpc>
            </a:pPr>
            <a:r>
              <a:rPr lang="ka-GE" sz="1600" b="1" dirty="0">
                <a:ea typeface="Times New Roman" panose="02020603050405020304" pitchFamily="18" charset="0"/>
                <a:cs typeface="Times New Roman" panose="02020603050405020304" pitchFamily="18" charset="0"/>
              </a:rPr>
              <a:t>კურსდამთვრებულს შეეძლება:</a:t>
            </a:r>
            <a:endParaRPr lang="en-US" sz="1600" dirty="0">
              <a:ea typeface="Times New Roman" panose="02020603050405020304" pitchFamily="18" charset="0"/>
              <a:cs typeface="Times New Roman" panose="02020603050405020304" pitchFamily="18" charset="0"/>
            </a:endParaRPr>
          </a:p>
          <a:p>
            <a:pPr>
              <a:lnSpc>
                <a:spcPct val="110000"/>
              </a:lnSpc>
            </a:pPr>
            <a:r>
              <a:rPr lang="ka-GE" sz="1600" dirty="0">
                <a:ea typeface="Times New Roman" panose="02020603050405020304" pitchFamily="18" charset="0"/>
                <a:cs typeface="Times New Roman" panose="02020603050405020304" pitchFamily="18" charset="0"/>
              </a:rPr>
              <a:t> </a:t>
            </a:r>
            <a:endParaRPr lang="en-US" sz="1600" dirty="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პალიტრის კლასიფიცირება და სუბსტრაქტული სქემით ძირითადი ფერების ფორმირება</a:t>
            </a:r>
            <a:endParaRPr lang="en-US" sz="1600" dirty="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შეასრულოს თმის შეღებვა და გაღიავება</a:t>
            </a:r>
            <a:endParaRPr lang="en-US" sz="1600" dirty="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შეჭრას თმა</a:t>
            </a:r>
            <a:endParaRPr lang="en-US" sz="1600" dirty="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შეასრულოს თმის ქიმიური დახვევა და გასწორება</a:t>
            </a:r>
            <a:endParaRPr lang="en-US" sz="1600" dirty="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შეასრულოს სხვადასხვა სახის ვარცხნილობები</a:t>
            </a:r>
            <a:endParaRPr lang="en-US" sz="1600" dirty="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შეასრულოს წვერ-ულვაშისა და ბაკენბარდების მოდელირება</a:t>
            </a:r>
            <a:endParaRPr lang="en-US" sz="1600" dirty="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Clr>
                <a:srgbClr val="417354"/>
              </a:buClr>
              <a:buFont typeface="Symbol" panose="05050102010706020507" pitchFamily="18" charset="2"/>
              <a:buChar char=""/>
            </a:pPr>
            <a:r>
              <a:rPr lang="ka-GE" sz="1600" dirty="0">
                <a:ea typeface="Times New Roman" panose="02020603050405020304" pitchFamily="18" charset="0"/>
                <a:cs typeface="Times New Roman" panose="02020603050405020304" pitchFamily="18" charset="0"/>
              </a:rPr>
              <a:t>შეასრულოს თმის სპა პროცედურები.</a:t>
            </a:r>
            <a:endParaRPr lang="en-US" sz="1600" dirty="0">
              <a:ea typeface="Times New Roman" panose="02020603050405020304" pitchFamily="18" charset="0"/>
              <a:cs typeface="Times New Roman" panose="02020603050405020304" pitchFamily="18" charset="0"/>
            </a:endParaRPr>
          </a:p>
          <a:p>
            <a:pPr algn="just">
              <a:lnSpc>
                <a:spcPct val="110000"/>
              </a:lnSpc>
            </a:pPr>
            <a:r>
              <a:rPr lang="ka-GE" sz="1600" b="1" dirty="0" smtClean="0">
                <a:ea typeface="Times New Roman" panose="02020603050405020304" pitchFamily="18" charset="0"/>
                <a:cs typeface="Times New Roman" panose="02020603050405020304" pitchFamily="18" charset="0"/>
              </a:rPr>
              <a:t>დასაქმების </a:t>
            </a:r>
            <a:r>
              <a:rPr lang="ka-GE" sz="1600" b="1" dirty="0">
                <a:ea typeface="Times New Roman" panose="02020603050405020304" pitchFamily="18" charset="0"/>
                <a:cs typeface="Times New Roman" panose="02020603050405020304" pitchFamily="18" charset="0"/>
              </a:rPr>
              <a:t>შესაძლებლობები</a:t>
            </a:r>
            <a:r>
              <a:rPr lang="ka-GE" sz="1600" dirty="0">
                <a:ea typeface="Times New Roman" panose="02020603050405020304" pitchFamily="18" charset="0"/>
                <a:cs typeface="Times New Roman" panose="02020603050405020304" pitchFamily="18" charset="0"/>
              </a:rPr>
              <a:t>  სილამაზის სალონებსა და სტუდიებში, ესთეტიკის ცენტრებში, თეატრებსა და ტელევიზიებში. გამოცდილი სპეციალისტები თავად ასწავლიან საპარიკმახერო საქმეს, ატარებენ სხვადასხვა ტრენინგებსა და მასტერ-კლასებს. პირი ასევე შეიძლება იყოს თვითდასაქმებული.</a:t>
            </a:r>
            <a:endParaRPr lang="en-US" sz="1600" dirty="0">
              <a:ea typeface="Times New Roman" panose="02020603050405020304" pitchFamily="18" charset="0"/>
              <a:cs typeface="Times New Roman" panose="02020603050405020304" pitchFamily="18" charset="0"/>
            </a:endParaRPr>
          </a:p>
          <a:p>
            <a:pPr>
              <a:lnSpc>
                <a:spcPct val="110000"/>
              </a:lnSpc>
            </a:pPr>
            <a:r>
              <a:rPr lang="ka-GE" sz="1600" b="1" dirty="0">
                <a:ea typeface="Times New Roman" panose="02020603050405020304" pitchFamily="18" charset="0"/>
                <a:cs typeface="Times New Roman" panose="02020603050405020304" pitchFamily="18" charset="0"/>
              </a:rPr>
              <a:t>ჩართული პარტნიპროგრამის განხორციელებაში ორი/პრაქტიკის ორგანიზაციები:</a:t>
            </a:r>
            <a:r>
              <a:rPr lang="ka-GE" sz="1600" dirty="0">
                <a:ea typeface="Times New Roman" panose="02020603050405020304" pitchFamily="18" charset="0"/>
                <a:cs typeface="Times New Roman" panose="02020603050405020304" pitchFamily="18" charset="0"/>
              </a:rPr>
              <a:t>  შპს "ნატალი"</a:t>
            </a:r>
            <a:endParaRPr lang="en-US" sz="1600" dirty="0">
              <a:ea typeface="Times New Roman" panose="02020603050405020304" pitchFamily="18" charset="0"/>
              <a:cs typeface="Times New Roman" panose="02020603050405020304" pitchFamily="18" charset="0"/>
            </a:endParaRPr>
          </a:p>
        </p:txBody>
      </p:sp>
      <p:sp>
        <p:nvSpPr>
          <p:cNvPr id="8" name="object 2"/>
          <p:cNvSpPr txBox="1"/>
          <p:nvPr/>
        </p:nvSpPr>
        <p:spPr>
          <a:xfrm>
            <a:off x="7239000" y="9601200"/>
            <a:ext cx="311785" cy="102657"/>
          </a:xfrm>
          <a:prstGeom prst="rect">
            <a:avLst/>
          </a:prstGeom>
        </p:spPr>
        <p:txBody>
          <a:bodyPr vert="horz" wrap="square" lIns="0" tIns="0" rIns="0" bIns="0" rtlCol="0">
            <a:spAutoFit/>
          </a:bodyPr>
          <a:lstStyle/>
          <a:p>
            <a:pPr>
              <a:lnSpc>
                <a:spcPts val="440"/>
              </a:lnSpc>
            </a:pPr>
            <a:r>
              <a:rPr lang="ka-GE" sz="2200" b="1" spc="-5" dirty="0" smtClean="0">
                <a:latin typeface="Arial"/>
                <a:cs typeface="Arial"/>
              </a:rPr>
              <a:t>8</a:t>
            </a:r>
            <a:endParaRPr sz="2200" dirty="0">
              <a:latin typeface="Arial"/>
              <a:cs typeface="Arial"/>
            </a:endParaRPr>
          </a:p>
        </p:txBody>
      </p:sp>
    </p:spTree>
    <p:extLst>
      <p:ext uri="{BB962C8B-B14F-4D97-AF65-F5344CB8AC3E}">
        <p14:creationId xmlns:p14="http://schemas.microsoft.com/office/powerpoint/2010/main" val="3108169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58">
      <a:dk1>
        <a:sysClr val="windowText" lastClr="000000"/>
      </a:dk1>
      <a:lt1>
        <a:sysClr val="window" lastClr="FFFFFF"/>
      </a:lt1>
      <a:dk2>
        <a:srgbClr val="696464"/>
      </a:dk2>
      <a:lt2>
        <a:srgbClr val="E9E5DC"/>
      </a:lt2>
      <a:accent1>
        <a:srgbClr val="F4B29B"/>
      </a:accent1>
      <a:accent2>
        <a:srgbClr val="BF1F8A"/>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847</TotalTime>
  <Words>2696</Words>
  <Application>Microsoft Office PowerPoint</Application>
  <PresentationFormat>Custom</PresentationFormat>
  <Paragraphs>327</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Sylfaen</vt:lpstr>
      <vt:lpstr>Symbol</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შპს საზოგადოებრივი კოლეჯი Natali Academy</dc:title>
  <dc:subject>საგანმანათლებლო პროგრამების კატალოგი 2020</dc:subject>
  <dc:creator>RePack by Diakov</dc:creator>
  <cp:lastModifiedBy>User</cp:lastModifiedBy>
  <cp:revision>107</cp:revision>
  <dcterms:created xsi:type="dcterms:W3CDTF">2022-07-26T14:29:18Z</dcterms:created>
  <dcterms:modified xsi:type="dcterms:W3CDTF">2022-07-30T09:26:44Z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2020-10-14T00:00:00Z</vt:filetime>
  </property>
  <property fmtid="{D5CDD505-2E9C-101B-9397-08002B2CF9AE}" pid="3" name="Creator">
    <vt:lpwstr>Microsoft® Word 2010</vt:lpwstr>
  </property>
  <property fmtid="{D5CDD505-2E9C-101B-9397-08002B2CF9AE}" pid="4" name="LastSaved">
    <vt:filetime>2022-07-26T00:00:00Z</vt:filetime>
  </property>
</Properties>
</file>